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4" r:id="rId2"/>
    <p:sldId id="265" r:id="rId3"/>
    <p:sldId id="277" r:id="rId4"/>
    <p:sldId id="279" r:id="rId5"/>
    <p:sldId id="278" r:id="rId6"/>
    <p:sldId id="275" r:id="rId7"/>
    <p:sldId id="304" r:id="rId8"/>
    <p:sldId id="280" r:id="rId9"/>
    <p:sldId id="281" r:id="rId10"/>
    <p:sldId id="282" r:id="rId11"/>
    <p:sldId id="285" r:id="rId12"/>
    <p:sldId id="284" r:id="rId13"/>
    <p:sldId id="283" r:id="rId14"/>
    <p:sldId id="305" r:id="rId15"/>
    <p:sldId id="286" r:id="rId16"/>
    <p:sldId id="287" r:id="rId17"/>
    <p:sldId id="288" r:id="rId18"/>
    <p:sldId id="289" r:id="rId19"/>
    <p:sldId id="290" r:id="rId20"/>
    <p:sldId id="291" r:id="rId21"/>
    <p:sldId id="292" r:id="rId22"/>
    <p:sldId id="293" r:id="rId23"/>
    <p:sldId id="294" r:id="rId24"/>
    <p:sldId id="295" r:id="rId25"/>
    <p:sldId id="296" r:id="rId26"/>
    <p:sldId id="298" r:id="rId27"/>
    <p:sldId id="297" r:id="rId28"/>
    <p:sldId id="299" r:id="rId29"/>
    <p:sldId id="300" r:id="rId30"/>
    <p:sldId id="301" r:id="rId31"/>
    <p:sldId id="302" r:id="rId32"/>
    <p:sldId id="30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926AD2-0C7A-4A03-81B7-3B2A1C93F46E}" v="21" dt="2022-09-29T01:41:40.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3792" autoAdjust="0"/>
  </p:normalViewPr>
  <p:slideViewPr>
    <p:cSldViewPr snapToGrid="0">
      <p:cViewPr varScale="1">
        <p:scale>
          <a:sx n="67" d="100"/>
          <a:sy n="67" d="100"/>
        </p:scale>
        <p:origin x="6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a Cudmore" userId="ffc5ee26-ba81-41e9-b795-c2d5848f77b7" providerId="ADAL" clId="{43926AD2-0C7A-4A03-81B7-3B2A1C93F46E}"/>
    <pc:docChg chg="undo custSel addSld delSld modSld sldOrd">
      <pc:chgData name="Louisa Cudmore" userId="ffc5ee26-ba81-41e9-b795-c2d5848f77b7" providerId="ADAL" clId="{43926AD2-0C7A-4A03-81B7-3B2A1C93F46E}" dt="2022-09-29T11:23:48.200" v="481" actId="1076"/>
      <pc:docMkLst>
        <pc:docMk/>
      </pc:docMkLst>
      <pc:sldChg chg="modAnim">
        <pc:chgData name="Louisa Cudmore" userId="ffc5ee26-ba81-41e9-b795-c2d5848f77b7" providerId="ADAL" clId="{43926AD2-0C7A-4A03-81B7-3B2A1C93F46E}" dt="2022-09-29T01:08:40.820" v="14"/>
        <pc:sldMkLst>
          <pc:docMk/>
          <pc:sldMk cId="3502986657" sldId="265"/>
        </pc:sldMkLst>
      </pc:sldChg>
      <pc:sldChg chg="modAnim">
        <pc:chgData name="Louisa Cudmore" userId="ffc5ee26-ba81-41e9-b795-c2d5848f77b7" providerId="ADAL" clId="{43926AD2-0C7A-4A03-81B7-3B2A1C93F46E}" dt="2022-09-29T01:07:41.421" v="12"/>
        <pc:sldMkLst>
          <pc:docMk/>
          <pc:sldMk cId="438944570" sldId="275"/>
        </pc:sldMkLst>
      </pc:sldChg>
      <pc:sldChg chg="del">
        <pc:chgData name="Louisa Cudmore" userId="ffc5ee26-ba81-41e9-b795-c2d5848f77b7" providerId="ADAL" clId="{43926AD2-0C7A-4A03-81B7-3B2A1C93F46E}" dt="2022-09-29T01:09:39.352" v="16" actId="2696"/>
        <pc:sldMkLst>
          <pc:docMk/>
          <pc:sldMk cId="4063815899" sldId="276"/>
        </pc:sldMkLst>
      </pc:sldChg>
      <pc:sldChg chg="modSp mod">
        <pc:chgData name="Louisa Cudmore" userId="ffc5ee26-ba81-41e9-b795-c2d5848f77b7" providerId="ADAL" clId="{43926AD2-0C7A-4A03-81B7-3B2A1C93F46E}" dt="2022-09-29T01:33:39.513" v="467" actId="20577"/>
        <pc:sldMkLst>
          <pc:docMk/>
          <pc:sldMk cId="298965275" sldId="277"/>
        </pc:sldMkLst>
        <pc:spChg chg="mod">
          <ac:chgData name="Louisa Cudmore" userId="ffc5ee26-ba81-41e9-b795-c2d5848f77b7" providerId="ADAL" clId="{43926AD2-0C7A-4A03-81B7-3B2A1C93F46E}" dt="2022-09-29T01:33:39.513" v="467" actId="20577"/>
          <ac:spMkLst>
            <pc:docMk/>
            <pc:sldMk cId="298965275" sldId="277"/>
            <ac:spMk id="22" creationId="{67237960-BCE8-A4C0-3643-F299E9000794}"/>
          </ac:spMkLst>
        </pc:spChg>
        <pc:spChg chg="mod">
          <ac:chgData name="Louisa Cudmore" userId="ffc5ee26-ba81-41e9-b795-c2d5848f77b7" providerId="ADAL" clId="{43926AD2-0C7A-4A03-81B7-3B2A1C93F46E}" dt="2022-09-29T01:32:50.438" v="394" actId="1035"/>
          <ac:spMkLst>
            <pc:docMk/>
            <pc:sldMk cId="298965275" sldId="277"/>
            <ac:spMk id="23" creationId="{26CD03B2-B1F9-0B81-B10C-4E201D75F665}"/>
          </ac:spMkLst>
        </pc:spChg>
        <pc:picChg chg="mod">
          <ac:chgData name="Louisa Cudmore" userId="ffc5ee26-ba81-41e9-b795-c2d5848f77b7" providerId="ADAL" clId="{43926AD2-0C7A-4A03-81B7-3B2A1C93F46E}" dt="2022-09-29T01:32:55.115" v="412" actId="1036"/>
          <ac:picMkLst>
            <pc:docMk/>
            <pc:sldMk cId="298965275" sldId="277"/>
            <ac:picMk id="30" creationId="{07C613B5-5120-439A-2339-926B8169E09A}"/>
          </ac:picMkLst>
        </pc:picChg>
        <pc:picChg chg="mod">
          <ac:chgData name="Louisa Cudmore" userId="ffc5ee26-ba81-41e9-b795-c2d5848f77b7" providerId="ADAL" clId="{43926AD2-0C7A-4A03-81B7-3B2A1C93F46E}" dt="2022-09-29T01:32:53.057" v="404" actId="1035"/>
          <ac:picMkLst>
            <pc:docMk/>
            <pc:sldMk cId="298965275" sldId="277"/>
            <ac:picMk id="34" creationId="{A26DB448-4E8F-14FF-4EF6-086D3A22B668}"/>
          </ac:picMkLst>
        </pc:picChg>
        <pc:picChg chg="mod">
          <ac:chgData name="Louisa Cudmore" userId="ffc5ee26-ba81-41e9-b795-c2d5848f77b7" providerId="ADAL" clId="{43926AD2-0C7A-4A03-81B7-3B2A1C93F46E}" dt="2022-09-29T01:33:02.439" v="436" actId="1035"/>
          <ac:picMkLst>
            <pc:docMk/>
            <pc:sldMk cId="298965275" sldId="277"/>
            <ac:picMk id="36" creationId="{B38ADDD7-D5F5-1E9F-BAC5-D1DB2260D6AE}"/>
          </ac:picMkLst>
        </pc:picChg>
      </pc:sldChg>
      <pc:sldChg chg="ord">
        <pc:chgData name="Louisa Cudmore" userId="ffc5ee26-ba81-41e9-b795-c2d5848f77b7" providerId="ADAL" clId="{43926AD2-0C7A-4A03-81B7-3B2A1C93F46E}" dt="2022-09-29T01:06:45.939" v="1"/>
        <pc:sldMkLst>
          <pc:docMk/>
          <pc:sldMk cId="2954047462" sldId="278"/>
        </pc:sldMkLst>
      </pc:sldChg>
      <pc:sldChg chg="addSp modSp mod">
        <pc:chgData name="Louisa Cudmore" userId="ffc5ee26-ba81-41e9-b795-c2d5848f77b7" providerId="ADAL" clId="{43926AD2-0C7A-4A03-81B7-3B2A1C93F46E}" dt="2022-09-29T01:30:34.716" v="237" actId="208"/>
        <pc:sldMkLst>
          <pc:docMk/>
          <pc:sldMk cId="2755846340" sldId="279"/>
        </pc:sldMkLst>
        <pc:spChg chg="mod">
          <ac:chgData name="Louisa Cudmore" userId="ffc5ee26-ba81-41e9-b795-c2d5848f77b7" providerId="ADAL" clId="{43926AD2-0C7A-4A03-81B7-3B2A1C93F46E}" dt="2022-09-29T01:09:00.558" v="15" actId="1076"/>
          <ac:spMkLst>
            <pc:docMk/>
            <pc:sldMk cId="2755846340" sldId="279"/>
            <ac:spMk id="2" creationId="{F366D2E2-8044-E20A-7666-6532D690839C}"/>
          </ac:spMkLst>
        </pc:spChg>
        <pc:spChg chg="add mod">
          <ac:chgData name="Louisa Cudmore" userId="ffc5ee26-ba81-41e9-b795-c2d5848f77b7" providerId="ADAL" clId="{43926AD2-0C7A-4A03-81B7-3B2A1C93F46E}" dt="2022-09-29T01:30:34.716" v="237" actId="208"/>
          <ac:spMkLst>
            <pc:docMk/>
            <pc:sldMk cId="2755846340" sldId="279"/>
            <ac:spMk id="3" creationId="{E5D3FEA5-D039-79D0-627D-8496F1C9AD20}"/>
          </ac:spMkLst>
        </pc:spChg>
      </pc:sldChg>
      <pc:sldChg chg="addSp delSp modSp mod">
        <pc:chgData name="Louisa Cudmore" userId="ffc5ee26-ba81-41e9-b795-c2d5848f77b7" providerId="ADAL" clId="{43926AD2-0C7A-4A03-81B7-3B2A1C93F46E}" dt="2022-09-29T01:17:41.542" v="36" actId="14100"/>
        <pc:sldMkLst>
          <pc:docMk/>
          <pc:sldMk cId="3017269064" sldId="280"/>
        </pc:sldMkLst>
        <pc:picChg chg="del">
          <ac:chgData name="Louisa Cudmore" userId="ffc5ee26-ba81-41e9-b795-c2d5848f77b7" providerId="ADAL" clId="{43926AD2-0C7A-4A03-81B7-3B2A1C93F46E}" dt="2022-09-29T01:17:14.453" v="32" actId="478"/>
          <ac:picMkLst>
            <pc:docMk/>
            <pc:sldMk cId="3017269064" sldId="280"/>
            <ac:picMk id="5" creationId="{8B83CD3E-B821-FA1F-98AF-D6D1629003EE}"/>
          </ac:picMkLst>
        </pc:picChg>
        <pc:picChg chg="add mod">
          <ac:chgData name="Louisa Cudmore" userId="ffc5ee26-ba81-41e9-b795-c2d5848f77b7" providerId="ADAL" clId="{43926AD2-0C7A-4A03-81B7-3B2A1C93F46E}" dt="2022-09-29T01:17:41.542" v="36" actId="14100"/>
          <ac:picMkLst>
            <pc:docMk/>
            <pc:sldMk cId="3017269064" sldId="280"/>
            <ac:picMk id="8" creationId="{495A59CF-8E41-5BE1-1C9E-A5EC5D7FCE03}"/>
          </ac:picMkLst>
        </pc:picChg>
      </pc:sldChg>
      <pc:sldChg chg="addSp delSp modSp mod">
        <pc:chgData name="Louisa Cudmore" userId="ffc5ee26-ba81-41e9-b795-c2d5848f77b7" providerId="ADAL" clId="{43926AD2-0C7A-4A03-81B7-3B2A1C93F46E}" dt="2022-09-29T01:29:45.350" v="234" actId="255"/>
        <pc:sldMkLst>
          <pc:docMk/>
          <pc:sldMk cId="3443424913" sldId="283"/>
        </pc:sldMkLst>
        <pc:spChg chg="mod">
          <ac:chgData name="Louisa Cudmore" userId="ffc5ee26-ba81-41e9-b795-c2d5848f77b7" providerId="ADAL" clId="{43926AD2-0C7A-4A03-81B7-3B2A1C93F46E}" dt="2022-09-29T01:29:33.164" v="230" actId="21"/>
          <ac:spMkLst>
            <pc:docMk/>
            <pc:sldMk cId="3443424913" sldId="283"/>
            <ac:spMk id="2" creationId="{F366D2E2-8044-E20A-7666-6532D690839C}"/>
          </ac:spMkLst>
        </pc:spChg>
        <pc:spChg chg="add del mod">
          <ac:chgData name="Louisa Cudmore" userId="ffc5ee26-ba81-41e9-b795-c2d5848f77b7" providerId="ADAL" clId="{43926AD2-0C7A-4A03-81B7-3B2A1C93F46E}" dt="2022-09-29T01:23:42.980" v="91" actId="478"/>
          <ac:spMkLst>
            <pc:docMk/>
            <pc:sldMk cId="3443424913" sldId="283"/>
            <ac:spMk id="15" creationId="{4FCF418A-A5A1-18F2-92D8-D98D7EDCCEED}"/>
          </ac:spMkLst>
        </pc:spChg>
        <pc:spChg chg="add mod">
          <ac:chgData name="Louisa Cudmore" userId="ffc5ee26-ba81-41e9-b795-c2d5848f77b7" providerId="ADAL" clId="{43926AD2-0C7A-4A03-81B7-3B2A1C93F46E}" dt="2022-09-29T01:29:45.350" v="234" actId="255"/>
          <ac:spMkLst>
            <pc:docMk/>
            <pc:sldMk cId="3443424913" sldId="283"/>
            <ac:spMk id="19" creationId="{A429FB45-82DA-94A9-939C-761AC781ECD4}"/>
          </ac:spMkLst>
        </pc:spChg>
        <pc:picChg chg="del">
          <ac:chgData name="Louisa Cudmore" userId="ffc5ee26-ba81-41e9-b795-c2d5848f77b7" providerId="ADAL" clId="{43926AD2-0C7A-4A03-81B7-3B2A1C93F46E}" dt="2022-09-29T01:21:39.917" v="38" actId="478"/>
          <ac:picMkLst>
            <pc:docMk/>
            <pc:sldMk cId="3443424913" sldId="283"/>
            <ac:picMk id="6" creationId="{78A5CAD8-D4A3-30C8-78A9-E2B17D703900}"/>
          </ac:picMkLst>
        </pc:picChg>
        <pc:picChg chg="add mod">
          <ac:chgData name="Louisa Cudmore" userId="ffc5ee26-ba81-41e9-b795-c2d5848f77b7" providerId="ADAL" clId="{43926AD2-0C7A-4A03-81B7-3B2A1C93F46E}" dt="2022-09-29T01:22:37.621" v="46" actId="1076"/>
          <ac:picMkLst>
            <pc:docMk/>
            <pc:sldMk cId="3443424913" sldId="283"/>
            <ac:picMk id="10" creationId="{88563E1A-9D65-A9FA-13CD-BCE68F0F6CA0}"/>
          </ac:picMkLst>
        </pc:picChg>
        <pc:picChg chg="add mod">
          <ac:chgData name="Louisa Cudmore" userId="ffc5ee26-ba81-41e9-b795-c2d5848f77b7" providerId="ADAL" clId="{43926AD2-0C7A-4A03-81B7-3B2A1C93F46E}" dt="2022-09-29T01:24:29.864" v="94" actId="14100"/>
          <ac:picMkLst>
            <pc:docMk/>
            <pc:sldMk cId="3443424913" sldId="283"/>
            <ac:picMk id="14" creationId="{4FC2DE2A-6DED-6A0E-33DF-89298FF41DE0}"/>
          </ac:picMkLst>
        </pc:picChg>
        <pc:picChg chg="add mod">
          <ac:chgData name="Louisa Cudmore" userId="ffc5ee26-ba81-41e9-b795-c2d5848f77b7" providerId="ADAL" clId="{43926AD2-0C7A-4A03-81B7-3B2A1C93F46E}" dt="2022-09-29T01:24:24.994" v="93" actId="1076"/>
          <ac:picMkLst>
            <pc:docMk/>
            <pc:sldMk cId="3443424913" sldId="283"/>
            <ac:picMk id="17" creationId="{DDC592B7-6EA2-6957-EC65-008745D89623}"/>
          </ac:picMkLst>
        </pc:picChg>
      </pc:sldChg>
      <pc:sldChg chg="ord">
        <pc:chgData name="Louisa Cudmore" userId="ffc5ee26-ba81-41e9-b795-c2d5848f77b7" providerId="ADAL" clId="{43926AD2-0C7A-4A03-81B7-3B2A1C93F46E}" dt="2022-09-29T01:27:45.754" v="195"/>
        <pc:sldMkLst>
          <pc:docMk/>
          <pc:sldMk cId="40299713" sldId="284"/>
        </pc:sldMkLst>
      </pc:sldChg>
      <pc:sldChg chg="addSp modSp mod ord">
        <pc:chgData name="Louisa Cudmore" userId="ffc5ee26-ba81-41e9-b795-c2d5848f77b7" providerId="ADAL" clId="{43926AD2-0C7A-4A03-81B7-3B2A1C93F46E}" dt="2022-09-29T01:27:22.511" v="193"/>
        <pc:sldMkLst>
          <pc:docMk/>
          <pc:sldMk cId="3842705373" sldId="285"/>
        </pc:sldMkLst>
        <pc:picChg chg="mod">
          <ac:chgData name="Louisa Cudmore" userId="ffc5ee26-ba81-41e9-b795-c2d5848f77b7" providerId="ADAL" clId="{43926AD2-0C7A-4A03-81B7-3B2A1C93F46E}" dt="2022-09-29T01:27:13.944" v="191" actId="1036"/>
          <ac:picMkLst>
            <pc:docMk/>
            <pc:sldMk cId="3842705373" sldId="285"/>
            <ac:picMk id="5" creationId="{25888101-A041-9208-1819-A4DE1A28DFAD}"/>
          </ac:picMkLst>
        </pc:picChg>
        <pc:picChg chg="add mod">
          <ac:chgData name="Louisa Cudmore" userId="ffc5ee26-ba81-41e9-b795-c2d5848f77b7" providerId="ADAL" clId="{43926AD2-0C7A-4A03-81B7-3B2A1C93F46E}" dt="2022-09-29T01:27:01.190" v="174" actId="1076"/>
          <ac:picMkLst>
            <pc:docMk/>
            <pc:sldMk cId="3842705373" sldId="285"/>
            <ac:picMk id="11" creationId="{ADA9C824-2E4D-B8F0-F297-DE0DE98E104E}"/>
          </ac:picMkLst>
        </pc:picChg>
      </pc:sldChg>
      <pc:sldChg chg="addSp delSp modSp mod">
        <pc:chgData name="Louisa Cudmore" userId="ffc5ee26-ba81-41e9-b795-c2d5848f77b7" providerId="ADAL" clId="{43926AD2-0C7A-4A03-81B7-3B2A1C93F46E}" dt="2022-09-29T11:23:48.200" v="481" actId="1076"/>
        <pc:sldMkLst>
          <pc:docMk/>
          <pc:sldMk cId="604243494" sldId="286"/>
        </pc:sldMkLst>
        <pc:spChg chg="mod">
          <ac:chgData name="Louisa Cudmore" userId="ffc5ee26-ba81-41e9-b795-c2d5848f77b7" providerId="ADAL" clId="{43926AD2-0C7A-4A03-81B7-3B2A1C93F46E}" dt="2022-09-29T11:23:48.200" v="481" actId="1076"/>
          <ac:spMkLst>
            <pc:docMk/>
            <pc:sldMk cId="604243494" sldId="286"/>
            <ac:spMk id="2" creationId="{F366D2E2-8044-E20A-7666-6532D690839C}"/>
          </ac:spMkLst>
        </pc:spChg>
        <pc:picChg chg="del">
          <ac:chgData name="Louisa Cudmore" userId="ffc5ee26-ba81-41e9-b795-c2d5848f77b7" providerId="ADAL" clId="{43926AD2-0C7A-4A03-81B7-3B2A1C93F46E}" dt="2022-09-29T11:23:31.723" v="476" actId="478"/>
          <ac:picMkLst>
            <pc:docMk/>
            <pc:sldMk cId="604243494" sldId="286"/>
            <ac:picMk id="5" creationId="{5ACD5132-1294-248E-6690-4A2F8AE83B41}"/>
          </ac:picMkLst>
        </pc:picChg>
        <pc:picChg chg="add mod">
          <ac:chgData name="Louisa Cudmore" userId="ffc5ee26-ba81-41e9-b795-c2d5848f77b7" providerId="ADAL" clId="{43926AD2-0C7A-4A03-81B7-3B2A1C93F46E}" dt="2022-09-29T11:23:39.125" v="479" actId="1076"/>
          <ac:picMkLst>
            <pc:docMk/>
            <pc:sldMk cId="604243494" sldId="286"/>
            <ac:picMk id="6" creationId="{D6D1465B-2106-F752-D38F-0D34AC948E24}"/>
          </ac:picMkLst>
        </pc:picChg>
      </pc:sldChg>
      <pc:sldChg chg="modSp modAnim">
        <pc:chgData name="Louisa Cudmore" userId="ffc5ee26-ba81-41e9-b795-c2d5848f77b7" providerId="ADAL" clId="{43926AD2-0C7A-4A03-81B7-3B2A1C93F46E}" dt="2022-09-29T01:39:05.308" v="473" actId="20577"/>
        <pc:sldMkLst>
          <pc:docMk/>
          <pc:sldMk cId="1274670376" sldId="294"/>
        </pc:sldMkLst>
        <pc:spChg chg="mod">
          <ac:chgData name="Louisa Cudmore" userId="ffc5ee26-ba81-41e9-b795-c2d5848f77b7" providerId="ADAL" clId="{43926AD2-0C7A-4A03-81B7-3B2A1C93F46E}" dt="2022-09-29T01:39:05.308" v="473" actId="20577"/>
          <ac:spMkLst>
            <pc:docMk/>
            <pc:sldMk cId="1274670376" sldId="294"/>
            <ac:spMk id="5" creationId="{305BDE4D-625C-997B-FE3E-D9723AB8F595}"/>
          </ac:spMkLst>
        </pc:spChg>
      </pc:sldChg>
      <pc:sldChg chg="modSp mod">
        <pc:chgData name="Louisa Cudmore" userId="ffc5ee26-ba81-41e9-b795-c2d5848f77b7" providerId="ADAL" clId="{43926AD2-0C7A-4A03-81B7-3B2A1C93F46E}" dt="2022-09-29T01:40:48.385" v="474" actId="20577"/>
        <pc:sldMkLst>
          <pc:docMk/>
          <pc:sldMk cId="2899618150" sldId="299"/>
        </pc:sldMkLst>
        <pc:spChg chg="mod">
          <ac:chgData name="Louisa Cudmore" userId="ffc5ee26-ba81-41e9-b795-c2d5848f77b7" providerId="ADAL" clId="{43926AD2-0C7A-4A03-81B7-3B2A1C93F46E}" dt="2022-09-29T01:40:48.385" v="474" actId="20577"/>
          <ac:spMkLst>
            <pc:docMk/>
            <pc:sldMk cId="2899618150" sldId="299"/>
            <ac:spMk id="2" creationId="{034FDA1F-0011-024E-1B91-3ECD0EBE7EF3}"/>
          </ac:spMkLst>
        </pc:spChg>
      </pc:sldChg>
      <pc:sldChg chg="modAnim">
        <pc:chgData name="Louisa Cudmore" userId="ffc5ee26-ba81-41e9-b795-c2d5848f77b7" providerId="ADAL" clId="{43926AD2-0C7A-4A03-81B7-3B2A1C93F46E}" dt="2022-09-29T01:41:40.828" v="475"/>
        <pc:sldMkLst>
          <pc:docMk/>
          <pc:sldMk cId="2352012603" sldId="303"/>
        </pc:sldMkLst>
      </pc:sldChg>
      <pc:sldChg chg="addSp delSp modSp add mod ord">
        <pc:chgData name="Louisa Cudmore" userId="ffc5ee26-ba81-41e9-b795-c2d5848f77b7" providerId="ADAL" clId="{43926AD2-0C7A-4A03-81B7-3B2A1C93F46E}" dt="2022-09-29T01:17:12.118" v="31"/>
        <pc:sldMkLst>
          <pc:docMk/>
          <pc:sldMk cId="4103739636" sldId="304"/>
        </pc:sldMkLst>
        <pc:picChg chg="del">
          <ac:chgData name="Louisa Cudmore" userId="ffc5ee26-ba81-41e9-b795-c2d5848f77b7" providerId="ADAL" clId="{43926AD2-0C7A-4A03-81B7-3B2A1C93F46E}" dt="2022-09-29T01:14:27.488" v="18" actId="478"/>
          <ac:picMkLst>
            <pc:docMk/>
            <pc:sldMk cId="4103739636" sldId="304"/>
            <ac:picMk id="5" creationId="{8B83CD3E-B821-FA1F-98AF-D6D1629003EE}"/>
          </ac:picMkLst>
        </pc:picChg>
        <pc:picChg chg="add mod">
          <ac:chgData name="Louisa Cudmore" userId="ffc5ee26-ba81-41e9-b795-c2d5848f77b7" providerId="ADAL" clId="{43926AD2-0C7A-4A03-81B7-3B2A1C93F46E}" dt="2022-09-29T01:15:16.190" v="23" actId="1076"/>
          <ac:picMkLst>
            <pc:docMk/>
            <pc:sldMk cId="4103739636" sldId="304"/>
            <ac:picMk id="6" creationId="{3D0B65D5-EB56-3C61-94E3-9D52A484D126}"/>
          </ac:picMkLst>
        </pc:picChg>
        <pc:picChg chg="add mod">
          <ac:chgData name="Louisa Cudmore" userId="ffc5ee26-ba81-41e9-b795-c2d5848f77b7" providerId="ADAL" clId="{43926AD2-0C7A-4A03-81B7-3B2A1C93F46E}" dt="2022-09-29T01:17:04.248" v="29" actId="14100"/>
          <ac:picMkLst>
            <pc:docMk/>
            <pc:sldMk cId="4103739636" sldId="304"/>
            <ac:picMk id="10" creationId="{005757C9-1A4D-2A02-EF1A-49918859BC62}"/>
          </ac:picMkLst>
        </pc:picChg>
      </pc:sldChg>
      <pc:sldChg chg="add ord">
        <pc:chgData name="Louisa Cudmore" userId="ffc5ee26-ba81-41e9-b795-c2d5848f77b7" providerId="ADAL" clId="{43926AD2-0C7A-4A03-81B7-3B2A1C93F46E}" dt="2022-09-29T01:26:27.891" v="170"/>
        <pc:sldMkLst>
          <pc:docMk/>
          <pc:sldMk cId="1526477074" sldId="30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8F9B0-11C9-28C9-44E1-249FF263A5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8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594673" y="13753"/>
            <a:ext cx="10660912" cy="163121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     </a:t>
            </a:r>
          </a:p>
          <a:p>
            <a:r>
              <a:rPr lang="en-GB" sz="4000" b="1" dirty="0">
                <a:solidFill>
                  <a:srgbClr val="0070C0"/>
                </a:solidFill>
                <a:latin typeface="SassoonPrimaryInfant" pitchFamily="2" charset="0"/>
                <a:cs typeface="Arial" panose="020B0604020202020204" pitchFamily="34" charset="0"/>
              </a:rPr>
              <a:t>           Free Online Maths Games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8F01FF46-49C4-FC29-92A3-00CAFE868AF3}"/>
              </a:ext>
            </a:extLst>
          </p:cNvPr>
          <p:cNvPicPr>
            <a:picLocks noChangeAspect="1"/>
          </p:cNvPicPr>
          <p:nvPr/>
        </p:nvPicPr>
        <p:blipFill>
          <a:blip r:embed="rId3"/>
          <a:stretch>
            <a:fillRect/>
          </a:stretch>
        </p:blipFill>
        <p:spPr>
          <a:xfrm>
            <a:off x="416191" y="1760812"/>
            <a:ext cx="5432251" cy="3563664"/>
          </a:xfrm>
          <a:prstGeom prst="rect">
            <a:avLst/>
          </a:prstGeom>
        </p:spPr>
      </p:pic>
      <p:pic>
        <p:nvPicPr>
          <p:cNvPr id="11" name="Picture 10">
            <a:extLst>
              <a:ext uri="{FF2B5EF4-FFF2-40B4-BE49-F238E27FC236}">
                <a16:creationId xmlns:a16="http://schemas.microsoft.com/office/drawing/2014/main" id="{AE81303A-6FF3-3657-AFBB-BE487538785E}"/>
              </a:ext>
            </a:extLst>
          </p:cNvPr>
          <p:cNvPicPr>
            <a:picLocks noChangeAspect="1"/>
          </p:cNvPicPr>
          <p:nvPr/>
        </p:nvPicPr>
        <p:blipFill>
          <a:blip r:embed="rId4"/>
          <a:stretch>
            <a:fillRect/>
          </a:stretch>
        </p:blipFill>
        <p:spPr>
          <a:xfrm>
            <a:off x="6092218" y="1760813"/>
            <a:ext cx="4730730" cy="3552338"/>
          </a:xfrm>
          <a:prstGeom prst="rect">
            <a:avLst/>
          </a:prstGeom>
        </p:spPr>
      </p:pic>
      <p:sp>
        <p:nvSpPr>
          <p:cNvPr id="13" name="TextBox 12">
            <a:extLst>
              <a:ext uri="{FF2B5EF4-FFF2-40B4-BE49-F238E27FC236}">
                <a16:creationId xmlns:a16="http://schemas.microsoft.com/office/drawing/2014/main" id="{3A90A3D7-3F8C-5040-3654-D19F34B4D4D1}"/>
              </a:ext>
            </a:extLst>
          </p:cNvPr>
          <p:cNvSpPr txBox="1"/>
          <p:nvPr/>
        </p:nvSpPr>
        <p:spPr>
          <a:xfrm>
            <a:off x="654844" y="5453022"/>
            <a:ext cx="11053580" cy="1477328"/>
          </a:xfrm>
          <a:prstGeom prst="rect">
            <a:avLst/>
          </a:prstGeom>
          <a:noFill/>
        </p:spPr>
        <p:txBody>
          <a:bodyPr wrap="square">
            <a:spAutoFit/>
          </a:bodyPr>
          <a:lstStyle/>
          <a:p>
            <a:r>
              <a:rPr lang="en-GB" b="1" dirty="0">
                <a:latin typeface="SassoonPrimaryInfant" pitchFamily="2" charset="0"/>
              </a:rPr>
              <a:t>Recall Number Bonds to 10 and 100                             Telling the time to nearest 15 minutes</a:t>
            </a:r>
          </a:p>
          <a:p>
            <a:r>
              <a:rPr lang="en-GB" b="1" dirty="0">
                <a:latin typeface="SassoonPrimaryInfant" pitchFamily="2" charset="0"/>
              </a:rPr>
              <a:t>Recall Number Bonds to 20.                                         Telling the time to the nearest 5 minutes</a:t>
            </a:r>
          </a:p>
          <a:p>
            <a:r>
              <a:rPr lang="en-GB" b="1" dirty="0">
                <a:latin typeface="SassoonPrimaryInfant" pitchFamily="2" charset="0"/>
              </a:rPr>
              <a:t>Doubles and Halves</a:t>
            </a:r>
          </a:p>
          <a:p>
            <a:r>
              <a:rPr lang="en-GB" b="1" dirty="0">
                <a:latin typeface="SassoonPrimaryInfant" pitchFamily="2" charset="0"/>
              </a:rPr>
              <a:t>Times table facts - 2x, 5x, 10x and 3x </a:t>
            </a:r>
          </a:p>
          <a:p>
            <a:endParaRPr lang="en-GB" b="1" dirty="0">
              <a:latin typeface="SassoonPrimaryInfant" pitchFamily="2" charset="0"/>
            </a:endParaRPr>
          </a:p>
        </p:txBody>
      </p:sp>
    </p:spTree>
    <p:extLst>
      <p:ext uri="{BB962C8B-B14F-4D97-AF65-F5344CB8AC3E}">
        <p14:creationId xmlns:p14="http://schemas.microsoft.com/office/powerpoint/2010/main" val="19336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80075" y="111971"/>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25888101-A041-9208-1819-A4DE1A28DFAD}"/>
              </a:ext>
            </a:extLst>
          </p:cNvPr>
          <p:cNvPicPr>
            <a:picLocks noChangeAspect="1"/>
          </p:cNvPicPr>
          <p:nvPr/>
        </p:nvPicPr>
        <p:blipFill>
          <a:blip r:embed="rId3"/>
          <a:stretch>
            <a:fillRect/>
          </a:stretch>
        </p:blipFill>
        <p:spPr>
          <a:xfrm>
            <a:off x="3072427" y="2143110"/>
            <a:ext cx="8998915" cy="3568112"/>
          </a:xfrm>
          <a:prstGeom prst="rect">
            <a:avLst/>
          </a:prstGeom>
        </p:spPr>
      </p:pic>
      <p:pic>
        <p:nvPicPr>
          <p:cNvPr id="11" name="Picture 10">
            <a:extLst>
              <a:ext uri="{FF2B5EF4-FFF2-40B4-BE49-F238E27FC236}">
                <a16:creationId xmlns:a16="http://schemas.microsoft.com/office/drawing/2014/main" id="{ADA9C824-2E4D-B8F0-F297-DE0DE98E104E}"/>
              </a:ext>
            </a:extLst>
          </p:cNvPr>
          <p:cNvPicPr>
            <a:picLocks noChangeAspect="1"/>
          </p:cNvPicPr>
          <p:nvPr/>
        </p:nvPicPr>
        <p:blipFill>
          <a:blip r:embed="rId4"/>
          <a:stretch>
            <a:fillRect/>
          </a:stretch>
        </p:blipFill>
        <p:spPr>
          <a:xfrm>
            <a:off x="196858" y="1771634"/>
            <a:ext cx="2817448" cy="4863095"/>
          </a:xfrm>
          <a:prstGeom prst="rect">
            <a:avLst/>
          </a:prstGeom>
        </p:spPr>
      </p:pic>
    </p:spTree>
    <p:extLst>
      <p:ext uri="{BB962C8B-B14F-4D97-AF65-F5344CB8AC3E}">
        <p14:creationId xmlns:p14="http://schemas.microsoft.com/office/powerpoint/2010/main" val="384270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2825BC39-CEBD-0CBC-238A-859CB772FAEA}"/>
              </a:ext>
            </a:extLst>
          </p:cNvPr>
          <p:cNvPicPr>
            <a:picLocks noChangeAspect="1"/>
          </p:cNvPicPr>
          <p:nvPr/>
        </p:nvPicPr>
        <p:blipFill>
          <a:blip r:embed="rId3"/>
          <a:stretch>
            <a:fillRect/>
          </a:stretch>
        </p:blipFill>
        <p:spPr>
          <a:xfrm>
            <a:off x="1973660" y="766179"/>
            <a:ext cx="8618140" cy="6000941"/>
          </a:xfrm>
          <a:prstGeom prst="rect">
            <a:avLst/>
          </a:prstGeom>
        </p:spPr>
      </p:pic>
    </p:spTree>
    <p:extLst>
      <p:ext uri="{BB962C8B-B14F-4D97-AF65-F5344CB8AC3E}">
        <p14:creationId xmlns:p14="http://schemas.microsoft.com/office/powerpoint/2010/main" val="402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446550"/>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endParaRPr lang="en-GB" sz="2800" b="1" dirty="0">
              <a:latin typeface="SassoonPrimaryInfant" pitchFamily="2"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9">
            <a:extLst>
              <a:ext uri="{FF2B5EF4-FFF2-40B4-BE49-F238E27FC236}">
                <a16:creationId xmlns:a16="http://schemas.microsoft.com/office/drawing/2014/main" id="{88563E1A-9D65-A9FA-13CD-BCE68F0F6CA0}"/>
              </a:ext>
            </a:extLst>
          </p:cNvPr>
          <p:cNvPicPr>
            <a:picLocks noChangeAspect="1"/>
          </p:cNvPicPr>
          <p:nvPr/>
        </p:nvPicPr>
        <p:blipFill>
          <a:blip r:embed="rId3"/>
          <a:stretch>
            <a:fillRect/>
          </a:stretch>
        </p:blipFill>
        <p:spPr>
          <a:xfrm>
            <a:off x="502430" y="1743059"/>
            <a:ext cx="2817448" cy="4863095"/>
          </a:xfrm>
          <a:prstGeom prst="rect">
            <a:avLst/>
          </a:prstGeom>
        </p:spPr>
      </p:pic>
      <p:pic>
        <p:nvPicPr>
          <p:cNvPr id="14" name="Picture 13">
            <a:extLst>
              <a:ext uri="{FF2B5EF4-FFF2-40B4-BE49-F238E27FC236}">
                <a16:creationId xmlns:a16="http://schemas.microsoft.com/office/drawing/2014/main" id="{4FC2DE2A-6DED-6A0E-33DF-89298FF41DE0}"/>
              </a:ext>
            </a:extLst>
          </p:cNvPr>
          <p:cNvPicPr>
            <a:picLocks noChangeAspect="1"/>
          </p:cNvPicPr>
          <p:nvPr/>
        </p:nvPicPr>
        <p:blipFill>
          <a:blip r:embed="rId4"/>
          <a:stretch>
            <a:fillRect/>
          </a:stretch>
        </p:blipFill>
        <p:spPr>
          <a:xfrm>
            <a:off x="3507399" y="1887308"/>
            <a:ext cx="8134350" cy="2028825"/>
          </a:xfrm>
          <a:prstGeom prst="rect">
            <a:avLst/>
          </a:prstGeom>
        </p:spPr>
      </p:pic>
      <p:pic>
        <p:nvPicPr>
          <p:cNvPr id="17" name="Picture 16">
            <a:extLst>
              <a:ext uri="{FF2B5EF4-FFF2-40B4-BE49-F238E27FC236}">
                <a16:creationId xmlns:a16="http://schemas.microsoft.com/office/drawing/2014/main" id="{DDC592B7-6EA2-6957-EC65-008745D89623}"/>
              </a:ext>
            </a:extLst>
          </p:cNvPr>
          <p:cNvPicPr>
            <a:picLocks noChangeAspect="1"/>
          </p:cNvPicPr>
          <p:nvPr/>
        </p:nvPicPr>
        <p:blipFill>
          <a:blip r:embed="rId5"/>
          <a:stretch>
            <a:fillRect/>
          </a:stretch>
        </p:blipFill>
        <p:spPr>
          <a:xfrm>
            <a:off x="3507399" y="4090987"/>
            <a:ext cx="8134350" cy="2600325"/>
          </a:xfrm>
          <a:prstGeom prst="rect">
            <a:avLst/>
          </a:prstGeom>
        </p:spPr>
      </p:pic>
      <p:sp>
        <p:nvSpPr>
          <p:cNvPr id="19" name="TextBox 18">
            <a:extLst>
              <a:ext uri="{FF2B5EF4-FFF2-40B4-BE49-F238E27FC236}">
                <a16:creationId xmlns:a16="http://schemas.microsoft.com/office/drawing/2014/main" id="{A429FB45-82DA-94A9-939C-761AC781ECD4}"/>
              </a:ext>
            </a:extLst>
          </p:cNvPr>
          <p:cNvSpPr txBox="1"/>
          <p:nvPr/>
        </p:nvSpPr>
        <p:spPr>
          <a:xfrm>
            <a:off x="1670873" y="812599"/>
            <a:ext cx="6167436" cy="523220"/>
          </a:xfrm>
          <a:prstGeom prst="rect">
            <a:avLst/>
          </a:prstGeom>
          <a:noFill/>
        </p:spPr>
        <p:txBody>
          <a:bodyPr wrap="square">
            <a:spAutoFit/>
          </a:bodyPr>
          <a:lstStyle/>
          <a:p>
            <a:r>
              <a:rPr lang="en-GB" sz="2800" b="1" dirty="0">
                <a:latin typeface="SassoonPrimaryInfant" pitchFamily="2" charset="0"/>
              </a:rPr>
              <a:t>V C O P and </a:t>
            </a:r>
            <a:r>
              <a:rPr lang="en-GB" sz="2800" b="1" dirty="0">
                <a:solidFill>
                  <a:srgbClr val="FF33CC"/>
                </a:solidFill>
                <a:latin typeface="SassoonPrimaryInfant" pitchFamily="2" charset="0"/>
              </a:rPr>
              <a:t>Pink Wishes </a:t>
            </a:r>
          </a:p>
        </p:txBody>
      </p:sp>
    </p:spTree>
    <p:extLst>
      <p:ext uri="{BB962C8B-B14F-4D97-AF65-F5344CB8AC3E}">
        <p14:creationId xmlns:p14="http://schemas.microsoft.com/office/powerpoint/2010/main" val="34434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78A5CAD8-D4A3-30C8-78A9-E2B17D703900}"/>
              </a:ext>
            </a:extLst>
          </p:cNvPr>
          <p:cNvPicPr>
            <a:picLocks noChangeAspect="1"/>
          </p:cNvPicPr>
          <p:nvPr/>
        </p:nvPicPr>
        <p:blipFill>
          <a:blip r:embed="rId3"/>
          <a:stretch>
            <a:fillRect/>
          </a:stretch>
        </p:blipFill>
        <p:spPr>
          <a:xfrm>
            <a:off x="1526939" y="736239"/>
            <a:ext cx="9895735" cy="5827761"/>
          </a:xfrm>
          <a:prstGeom prst="rect">
            <a:avLst/>
          </a:prstGeom>
        </p:spPr>
      </p:pic>
    </p:spTree>
    <p:extLst>
      <p:ext uri="{BB962C8B-B14F-4D97-AF65-F5344CB8AC3E}">
        <p14:creationId xmlns:p14="http://schemas.microsoft.com/office/powerpoint/2010/main" val="15264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19905" y="221054"/>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D6D1465B-2106-F752-D38F-0D34AC948E24}"/>
              </a:ext>
            </a:extLst>
          </p:cNvPr>
          <p:cNvPicPr>
            <a:picLocks noChangeAspect="1"/>
          </p:cNvPicPr>
          <p:nvPr/>
        </p:nvPicPr>
        <p:blipFill>
          <a:blip r:embed="rId3"/>
          <a:stretch>
            <a:fillRect/>
          </a:stretch>
        </p:blipFill>
        <p:spPr>
          <a:xfrm>
            <a:off x="951820" y="1801575"/>
            <a:ext cx="10630580" cy="4762500"/>
          </a:xfrm>
          <a:prstGeom prst="rect">
            <a:avLst/>
          </a:prstGeom>
        </p:spPr>
      </p:pic>
    </p:spTree>
    <p:extLst>
      <p:ext uri="{BB962C8B-B14F-4D97-AF65-F5344CB8AC3E}">
        <p14:creationId xmlns:p14="http://schemas.microsoft.com/office/powerpoint/2010/main" val="6042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23D85248-DFF6-2E53-BB2B-F04AD831B050}"/>
              </a:ext>
            </a:extLst>
          </p:cNvPr>
          <p:cNvPicPr>
            <a:picLocks noChangeAspect="1"/>
          </p:cNvPicPr>
          <p:nvPr/>
        </p:nvPicPr>
        <p:blipFill>
          <a:blip r:embed="rId3"/>
          <a:stretch>
            <a:fillRect/>
          </a:stretch>
        </p:blipFill>
        <p:spPr>
          <a:xfrm>
            <a:off x="1841676" y="745172"/>
            <a:ext cx="8612166" cy="6007314"/>
          </a:xfrm>
          <a:prstGeom prst="rect">
            <a:avLst/>
          </a:prstGeom>
        </p:spPr>
      </p:pic>
    </p:spTree>
    <p:extLst>
      <p:ext uri="{BB962C8B-B14F-4D97-AF65-F5344CB8AC3E}">
        <p14:creationId xmlns:p14="http://schemas.microsoft.com/office/powerpoint/2010/main" val="22538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7">
            <a:extLst>
              <a:ext uri="{FF2B5EF4-FFF2-40B4-BE49-F238E27FC236}">
                <a16:creationId xmlns:a16="http://schemas.microsoft.com/office/drawing/2014/main" id="{6904599E-313E-D555-EB6A-74C7F8F941A2}"/>
              </a:ext>
            </a:extLst>
          </p:cNvPr>
          <p:cNvPicPr>
            <a:picLocks noChangeAspect="1"/>
          </p:cNvPicPr>
          <p:nvPr/>
        </p:nvPicPr>
        <p:blipFill>
          <a:blip r:embed="rId3"/>
          <a:stretch>
            <a:fillRect/>
          </a:stretch>
        </p:blipFill>
        <p:spPr>
          <a:xfrm>
            <a:off x="1689923" y="792091"/>
            <a:ext cx="8563723" cy="5924550"/>
          </a:xfrm>
          <a:prstGeom prst="rect">
            <a:avLst/>
          </a:prstGeom>
        </p:spPr>
      </p:pic>
    </p:spTree>
    <p:extLst>
      <p:ext uri="{BB962C8B-B14F-4D97-AF65-F5344CB8AC3E}">
        <p14:creationId xmlns:p14="http://schemas.microsoft.com/office/powerpoint/2010/main" val="10287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03DE6FED-4E33-BA6F-A311-F9CF5E7B6D78}"/>
              </a:ext>
            </a:extLst>
          </p:cNvPr>
          <p:cNvPicPr>
            <a:picLocks noChangeAspect="1"/>
          </p:cNvPicPr>
          <p:nvPr/>
        </p:nvPicPr>
        <p:blipFill>
          <a:blip r:embed="rId3"/>
          <a:stretch>
            <a:fillRect/>
          </a:stretch>
        </p:blipFill>
        <p:spPr>
          <a:xfrm>
            <a:off x="1889447" y="766180"/>
            <a:ext cx="8631680" cy="5938937"/>
          </a:xfrm>
          <a:prstGeom prst="rect">
            <a:avLst/>
          </a:prstGeom>
        </p:spPr>
      </p:pic>
    </p:spTree>
    <p:extLst>
      <p:ext uri="{BB962C8B-B14F-4D97-AF65-F5344CB8AC3E}">
        <p14:creationId xmlns:p14="http://schemas.microsoft.com/office/powerpoint/2010/main" val="150745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70873" y="13753"/>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writing look like in Year 2?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D90C0B15-AAB3-F9CA-3344-BA7ED3C69432}"/>
              </a:ext>
            </a:extLst>
          </p:cNvPr>
          <p:cNvPicPr>
            <a:picLocks noChangeAspect="1"/>
          </p:cNvPicPr>
          <p:nvPr/>
        </p:nvPicPr>
        <p:blipFill>
          <a:blip r:embed="rId3"/>
          <a:stretch>
            <a:fillRect/>
          </a:stretch>
        </p:blipFill>
        <p:spPr>
          <a:xfrm>
            <a:off x="1835140" y="885023"/>
            <a:ext cx="8715684" cy="5697850"/>
          </a:xfrm>
          <a:prstGeom prst="rect">
            <a:avLst/>
          </a:prstGeom>
        </p:spPr>
      </p:pic>
    </p:spTree>
    <p:extLst>
      <p:ext uri="{BB962C8B-B14F-4D97-AF65-F5344CB8AC3E}">
        <p14:creationId xmlns:p14="http://schemas.microsoft.com/office/powerpoint/2010/main" val="40986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585148" y="194728"/>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A warm welcome to Greenaway Class</a:t>
            </a:r>
          </a:p>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3" name="Rectangle 2">
            <a:extLst>
              <a:ext uri="{FF2B5EF4-FFF2-40B4-BE49-F238E27FC236}">
                <a16:creationId xmlns:a16="http://schemas.microsoft.com/office/drawing/2014/main" id="{56D610CA-F575-5E89-EAD4-B071491F3DC1}"/>
              </a:ext>
            </a:extLst>
          </p:cNvPr>
          <p:cNvSpPr/>
          <p:nvPr/>
        </p:nvSpPr>
        <p:spPr>
          <a:xfrm>
            <a:off x="718373" y="857071"/>
            <a:ext cx="10408510" cy="4832092"/>
          </a:xfrm>
          <a:prstGeom prst="rect">
            <a:avLst/>
          </a:prstGeom>
        </p:spPr>
        <p:txBody>
          <a:bodyPr wrap="square">
            <a:spAutoFit/>
          </a:bodyPr>
          <a:lstStyle/>
          <a:p>
            <a:r>
              <a:rPr lang="en-GB" sz="2800" dirty="0">
                <a:solidFill>
                  <a:srgbClr val="0070C0"/>
                </a:solidFill>
                <a:latin typeface="SassoonPrimaryInfant" pitchFamily="2" charset="0"/>
                <a:cs typeface="Arial" panose="020B0604020202020204" pitchFamily="34" charset="0"/>
              </a:rPr>
              <a:t>        Purpose of the meeting:</a:t>
            </a:r>
          </a:p>
          <a:p>
            <a:pPr marL="457200" indent="-457200">
              <a:buFont typeface="Arial" panose="020B0604020202020204" pitchFamily="34" charset="0"/>
              <a:buChar char="•"/>
            </a:pPr>
            <a:endParaRPr lang="en-GB" sz="2800" dirty="0">
              <a:solidFill>
                <a:srgbClr val="0070C0"/>
              </a:solidFill>
              <a:latin typeface="SassoonPrimaryInfant" pitchFamily="2" charset="0"/>
              <a:cs typeface="Arial" panose="020B0604020202020204" pitchFamily="34" charset="0"/>
            </a:endParaRP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To let you know a little bit more about Greenaway Class and      Year 2.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To discuss reading, writing and maths and what this looks like. To share ideas of how you can support your child at home.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To briefly talk about the end of Key Stage 1 Assessments.</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Share our class website page.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Provide an opportunity for you to ask any questions you may have.</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A chance for you to have a look around our classroom.</a:t>
            </a:r>
          </a:p>
          <a:p>
            <a:endParaRPr lang="en-GB" sz="28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5029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3909248" y="36419"/>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 Weekly Spellings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2" name="Picture 11">
            <a:extLst>
              <a:ext uri="{FF2B5EF4-FFF2-40B4-BE49-F238E27FC236}">
                <a16:creationId xmlns:a16="http://schemas.microsoft.com/office/drawing/2014/main" id="{54EFC512-E34D-EAD0-8A4A-89991C53EBE7}"/>
              </a:ext>
            </a:extLst>
          </p:cNvPr>
          <p:cNvPicPr>
            <a:picLocks noChangeAspect="1"/>
          </p:cNvPicPr>
          <p:nvPr/>
        </p:nvPicPr>
        <p:blipFill>
          <a:blip r:embed="rId3"/>
          <a:stretch>
            <a:fillRect/>
          </a:stretch>
        </p:blipFill>
        <p:spPr>
          <a:xfrm>
            <a:off x="1541421" y="858766"/>
            <a:ext cx="10084212" cy="5856359"/>
          </a:xfrm>
          <a:prstGeom prst="rect">
            <a:avLst/>
          </a:prstGeom>
        </p:spPr>
      </p:pic>
    </p:spTree>
    <p:extLst>
      <p:ext uri="{BB962C8B-B14F-4D97-AF65-F5344CB8AC3E}">
        <p14:creationId xmlns:p14="http://schemas.microsoft.com/office/powerpoint/2010/main" val="164179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3909248" y="36419"/>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 Spelling Strategies     </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0A5D618E-41D3-7878-84D6-C96AC8C5E261}"/>
              </a:ext>
            </a:extLst>
          </p:cNvPr>
          <p:cNvPicPr>
            <a:picLocks noChangeAspect="1"/>
          </p:cNvPicPr>
          <p:nvPr/>
        </p:nvPicPr>
        <p:blipFill>
          <a:blip r:embed="rId3"/>
          <a:stretch>
            <a:fillRect/>
          </a:stretch>
        </p:blipFill>
        <p:spPr>
          <a:xfrm>
            <a:off x="2148448" y="765185"/>
            <a:ext cx="4188327" cy="2872730"/>
          </a:xfrm>
          <a:prstGeom prst="rect">
            <a:avLst/>
          </a:prstGeom>
        </p:spPr>
      </p:pic>
      <p:pic>
        <p:nvPicPr>
          <p:cNvPr id="6" name="Picture 5">
            <a:extLst>
              <a:ext uri="{FF2B5EF4-FFF2-40B4-BE49-F238E27FC236}">
                <a16:creationId xmlns:a16="http://schemas.microsoft.com/office/drawing/2014/main" id="{22F8BDCB-9495-D7D9-6570-AA210F6C4DCB}"/>
              </a:ext>
            </a:extLst>
          </p:cNvPr>
          <p:cNvPicPr>
            <a:picLocks noChangeAspect="1"/>
          </p:cNvPicPr>
          <p:nvPr/>
        </p:nvPicPr>
        <p:blipFill>
          <a:blip r:embed="rId4"/>
          <a:stretch>
            <a:fillRect/>
          </a:stretch>
        </p:blipFill>
        <p:spPr>
          <a:xfrm>
            <a:off x="6608618" y="765185"/>
            <a:ext cx="4190685" cy="2872730"/>
          </a:xfrm>
          <a:prstGeom prst="rect">
            <a:avLst/>
          </a:prstGeom>
        </p:spPr>
      </p:pic>
      <p:pic>
        <p:nvPicPr>
          <p:cNvPr id="8" name="Picture 7">
            <a:extLst>
              <a:ext uri="{FF2B5EF4-FFF2-40B4-BE49-F238E27FC236}">
                <a16:creationId xmlns:a16="http://schemas.microsoft.com/office/drawing/2014/main" id="{AA8A1AD9-14EF-B22B-04FC-E344C9949998}"/>
              </a:ext>
            </a:extLst>
          </p:cNvPr>
          <p:cNvPicPr>
            <a:picLocks noChangeAspect="1"/>
          </p:cNvPicPr>
          <p:nvPr/>
        </p:nvPicPr>
        <p:blipFill>
          <a:blip r:embed="rId5"/>
          <a:stretch>
            <a:fillRect/>
          </a:stretch>
        </p:blipFill>
        <p:spPr>
          <a:xfrm>
            <a:off x="2148449" y="3822649"/>
            <a:ext cx="4127660" cy="2872731"/>
          </a:xfrm>
          <a:prstGeom prst="rect">
            <a:avLst/>
          </a:prstGeom>
        </p:spPr>
      </p:pic>
      <p:pic>
        <p:nvPicPr>
          <p:cNvPr id="10" name="Picture 9">
            <a:extLst>
              <a:ext uri="{FF2B5EF4-FFF2-40B4-BE49-F238E27FC236}">
                <a16:creationId xmlns:a16="http://schemas.microsoft.com/office/drawing/2014/main" id="{DD150786-FACB-E261-4AE3-6DF425488BF7}"/>
              </a:ext>
            </a:extLst>
          </p:cNvPr>
          <p:cNvPicPr>
            <a:picLocks noChangeAspect="1"/>
          </p:cNvPicPr>
          <p:nvPr/>
        </p:nvPicPr>
        <p:blipFill>
          <a:blip r:embed="rId6"/>
          <a:stretch>
            <a:fillRect/>
          </a:stretch>
        </p:blipFill>
        <p:spPr>
          <a:xfrm>
            <a:off x="6608618" y="3822649"/>
            <a:ext cx="4171571" cy="2872730"/>
          </a:xfrm>
          <a:prstGeom prst="rect">
            <a:avLst/>
          </a:prstGeom>
        </p:spPr>
      </p:pic>
    </p:spTree>
    <p:extLst>
      <p:ext uri="{BB962C8B-B14F-4D97-AF65-F5344CB8AC3E}">
        <p14:creationId xmlns:p14="http://schemas.microsoft.com/office/powerpoint/2010/main" val="42051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2185223" y="150719"/>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 Handwriting</a:t>
            </a:r>
          </a:p>
          <a:p>
            <a:r>
              <a:rPr lang="en-GB" sz="4000" b="1" dirty="0">
                <a:solidFill>
                  <a:srgbClr val="0070C0"/>
                </a:solidFill>
                <a:latin typeface="SassoonPrimaryInfant" pitchFamily="2" charset="0"/>
                <a:cs typeface="Arial" panose="020B0604020202020204" pitchFamily="34" charset="0"/>
              </a:rPr>
              <a:t>           </a:t>
            </a:r>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10">
            <a:extLst>
              <a:ext uri="{FF2B5EF4-FFF2-40B4-BE49-F238E27FC236}">
                <a16:creationId xmlns:a16="http://schemas.microsoft.com/office/drawing/2014/main" id="{B6505E75-DAF6-9107-7285-1BE1016BF1BB}"/>
              </a:ext>
            </a:extLst>
          </p:cNvPr>
          <p:cNvPicPr>
            <a:picLocks noChangeAspect="1"/>
          </p:cNvPicPr>
          <p:nvPr/>
        </p:nvPicPr>
        <p:blipFill>
          <a:blip r:embed="rId3"/>
          <a:stretch>
            <a:fillRect/>
          </a:stretch>
        </p:blipFill>
        <p:spPr>
          <a:xfrm>
            <a:off x="1942335" y="885023"/>
            <a:ext cx="3933825" cy="5704862"/>
          </a:xfrm>
          <a:prstGeom prst="rect">
            <a:avLst/>
          </a:prstGeom>
        </p:spPr>
      </p:pic>
      <p:sp>
        <p:nvSpPr>
          <p:cNvPr id="13" name="TextBox 12">
            <a:extLst>
              <a:ext uri="{FF2B5EF4-FFF2-40B4-BE49-F238E27FC236}">
                <a16:creationId xmlns:a16="http://schemas.microsoft.com/office/drawing/2014/main" id="{A8788164-AA8A-9440-245A-1F4974F454F0}"/>
              </a:ext>
            </a:extLst>
          </p:cNvPr>
          <p:cNvSpPr txBox="1"/>
          <p:nvPr/>
        </p:nvSpPr>
        <p:spPr>
          <a:xfrm>
            <a:off x="5986464" y="1134928"/>
            <a:ext cx="7286624" cy="923330"/>
          </a:xfrm>
          <a:prstGeom prst="rect">
            <a:avLst/>
          </a:prstGeom>
          <a:noFill/>
        </p:spPr>
        <p:txBody>
          <a:bodyPr wrap="square">
            <a:spAutoFit/>
          </a:bodyPr>
          <a:lstStyle/>
          <a:p>
            <a:r>
              <a:rPr lang="en-GB" b="1" dirty="0">
                <a:latin typeface="SassoonPrimaryInfant" pitchFamily="2" charset="0"/>
              </a:rPr>
              <a:t>In Year 2 we learn to join our writing. </a:t>
            </a:r>
          </a:p>
          <a:p>
            <a:r>
              <a:rPr lang="en-GB" b="1" dirty="0">
                <a:latin typeface="SassoonPrimaryInfant" pitchFamily="2" charset="0"/>
              </a:rPr>
              <a:t>First, we learn to use lead ins which makes it much                   easier when we come to join our letters together.</a:t>
            </a:r>
          </a:p>
        </p:txBody>
      </p:sp>
    </p:spTree>
    <p:extLst>
      <p:ext uri="{BB962C8B-B14F-4D97-AF65-F5344CB8AC3E}">
        <p14:creationId xmlns:p14="http://schemas.microsoft.com/office/powerpoint/2010/main" val="275404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689667" y="156628"/>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reading look like in Year 2?</a:t>
            </a:r>
          </a:p>
          <a:p>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3539430"/>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Daily phonic sessions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Group Reading 3x per week just like in Year 1.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Reading Comprehension – VIPERS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Reading for enjoyment. Reading is a ‘HOOT’ in Year 2!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Our Reading Tree Reward – Read, Read, Read!</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Certificates</a:t>
            </a:r>
          </a:p>
          <a:p>
            <a:endParaRPr lang="en-GB" sz="2800" dirty="0">
              <a:solidFill>
                <a:srgbClr val="0070C0"/>
              </a:solidFill>
              <a:latin typeface="SassoonPrimaryInfant" pitchFamily="2" charset="0"/>
              <a:cs typeface="Arial" panose="020B0604020202020204" pitchFamily="34" charset="0"/>
            </a:endParaRPr>
          </a:p>
        </p:txBody>
      </p:sp>
    </p:spTree>
    <p:extLst>
      <p:ext uri="{BB962C8B-B14F-4D97-AF65-F5344CB8AC3E}">
        <p14:creationId xmlns:p14="http://schemas.microsoft.com/office/powerpoint/2010/main" val="127467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689667" y="156628"/>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reading look like in Year 2?</a:t>
            </a:r>
          </a:p>
          <a:p>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pic>
        <p:nvPicPr>
          <p:cNvPr id="6" name="Picture 5">
            <a:extLst>
              <a:ext uri="{FF2B5EF4-FFF2-40B4-BE49-F238E27FC236}">
                <a16:creationId xmlns:a16="http://schemas.microsoft.com/office/drawing/2014/main" id="{E09BA7B8-6791-BCEF-157D-1DFC8C2634D0}"/>
              </a:ext>
            </a:extLst>
          </p:cNvPr>
          <p:cNvPicPr>
            <a:picLocks noChangeAspect="1"/>
          </p:cNvPicPr>
          <p:nvPr/>
        </p:nvPicPr>
        <p:blipFill>
          <a:blip r:embed="rId3"/>
          <a:stretch>
            <a:fillRect/>
          </a:stretch>
        </p:blipFill>
        <p:spPr>
          <a:xfrm>
            <a:off x="1531088" y="858766"/>
            <a:ext cx="4362450" cy="5885977"/>
          </a:xfrm>
          <a:prstGeom prst="rect">
            <a:avLst/>
          </a:prstGeom>
        </p:spPr>
      </p:pic>
      <p:pic>
        <p:nvPicPr>
          <p:cNvPr id="9" name="Picture 8">
            <a:extLst>
              <a:ext uri="{FF2B5EF4-FFF2-40B4-BE49-F238E27FC236}">
                <a16:creationId xmlns:a16="http://schemas.microsoft.com/office/drawing/2014/main" id="{46BEF66A-CF04-A43F-FE36-436B5EC4DBE7}"/>
              </a:ext>
            </a:extLst>
          </p:cNvPr>
          <p:cNvPicPr>
            <a:picLocks noChangeAspect="1"/>
          </p:cNvPicPr>
          <p:nvPr/>
        </p:nvPicPr>
        <p:blipFill>
          <a:blip r:embed="rId4"/>
          <a:stretch>
            <a:fillRect/>
          </a:stretch>
        </p:blipFill>
        <p:spPr>
          <a:xfrm>
            <a:off x="6298465" y="858750"/>
            <a:ext cx="4277176" cy="5842622"/>
          </a:xfrm>
          <a:prstGeom prst="rect">
            <a:avLst/>
          </a:prstGeom>
        </p:spPr>
      </p:pic>
    </p:spTree>
    <p:extLst>
      <p:ext uri="{BB962C8B-B14F-4D97-AF65-F5344CB8AC3E}">
        <p14:creationId xmlns:p14="http://schemas.microsoft.com/office/powerpoint/2010/main" val="37440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3489892" y="175017"/>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Reading Certificates</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pic>
        <p:nvPicPr>
          <p:cNvPr id="2" name="Picture 1">
            <a:extLst>
              <a:ext uri="{FF2B5EF4-FFF2-40B4-BE49-F238E27FC236}">
                <a16:creationId xmlns:a16="http://schemas.microsoft.com/office/drawing/2014/main" id="{28F47169-C6D0-BF5E-D2A0-0AE1FDEE96E6}"/>
              </a:ext>
            </a:extLst>
          </p:cNvPr>
          <p:cNvPicPr>
            <a:picLocks noChangeAspect="1"/>
          </p:cNvPicPr>
          <p:nvPr/>
        </p:nvPicPr>
        <p:blipFill>
          <a:blip r:embed="rId3"/>
          <a:stretch>
            <a:fillRect/>
          </a:stretch>
        </p:blipFill>
        <p:spPr>
          <a:xfrm>
            <a:off x="289231" y="3870435"/>
            <a:ext cx="3705225" cy="2514600"/>
          </a:xfrm>
          <a:prstGeom prst="rect">
            <a:avLst/>
          </a:prstGeom>
        </p:spPr>
      </p:pic>
      <p:pic>
        <p:nvPicPr>
          <p:cNvPr id="8" name="Picture 7">
            <a:extLst>
              <a:ext uri="{FF2B5EF4-FFF2-40B4-BE49-F238E27FC236}">
                <a16:creationId xmlns:a16="http://schemas.microsoft.com/office/drawing/2014/main" id="{19E917A8-BD79-A630-5A17-606A4305C019}"/>
              </a:ext>
            </a:extLst>
          </p:cNvPr>
          <p:cNvPicPr>
            <a:picLocks noChangeAspect="1"/>
          </p:cNvPicPr>
          <p:nvPr/>
        </p:nvPicPr>
        <p:blipFill>
          <a:blip r:embed="rId4"/>
          <a:stretch>
            <a:fillRect/>
          </a:stretch>
        </p:blipFill>
        <p:spPr>
          <a:xfrm>
            <a:off x="4273540" y="3856147"/>
            <a:ext cx="3714750" cy="2543175"/>
          </a:xfrm>
          <a:prstGeom prst="rect">
            <a:avLst/>
          </a:prstGeom>
        </p:spPr>
      </p:pic>
      <p:pic>
        <p:nvPicPr>
          <p:cNvPr id="10" name="Picture 9">
            <a:extLst>
              <a:ext uri="{FF2B5EF4-FFF2-40B4-BE49-F238E27FC236}">
                <a16:creationId xmlns:a16="http://schemas.microsoft.com/office/drawing/2014/main" id="{34191701-E2DB-AF49-4D4E-46E26701ADC4}"/>
              </a:ext>
            </a:extLst>
          </p:cNvPr>
          <p:cNvPicPr>
            <a:picLocks noChangeAspect="1"/>
          </p:cNvPicPr>
          <p:nvPr/>
        </p:nvPicPr>
        <p:blipFill>
          <a:blip r:embed="rId5"/>
          <a:stretch>
            <a:fillRect/>
          </a:stretch>
        </p:blipFill>
        <p:spPr>
          <a:xfrm>
            <a:off x="8267375" y="3908535"/>
            <a:ext cx="3714750" cy="2505075"/>
          </a:xfrm>
          <a:prstGeom prst="rect">
            <a:avLst/>
          </a:prstGeom>
        </p:spPr>
      </p:pic>
      <p:pic>
        <p:nvPicPr>
          <p:cNvPr id="11" name="Picture 10">
            <a:extLst>
              <a:ext uri="{FF2B5EF4-FFF2-40B4-BE49-F238E27FC236}">
                <a16:creationId xmlns:a16="http://schemas.microsoft.com/office/drawing/2014/main" id="{904A45E8-66BD-B910-D25E-25EAF7211FB9}"/>
              </a:ext>
            </a:extLst>
          </p:cNvPr>
          <p:cNvPicPr>
            <a:picLocks noChangeAspect="1"/>
          </p:cNvPicPr>
          <p:nvPr/>
        </p:nvPicPr>
        <p:blipFill>
          <a:blip r:embed="rId6"/>
          <a:stretch>
            <a:fillRect/>
          </a:stretch>
        </p:blipFill>
        <p:spPr>
          <a:xfrm>
            <a:off x="2111021" y="1109913"/>
            <a:ext cx="3681371" cy="2505075"/>
          </a:xfrm>
          <a:prstGeom prst="rect">
            <a:avLst/>
          </a:prstGeom>
        </p:spPr>
      </p:pic>
      <p:pic>
        <p:nvPicPr>
          <p:cNvPr id="12" name="Picture 11">
            <a:extLst>
              <a:ext uri="{FF2B5EF4-FFF2-40B4-BE49-F238E27FC236}">
                <a16:creationId xmlns:a16="http://schemas.microsoft.com/office/drawing/2014/main" id="{C76BEFB9-B299-1711-9170-29C5BBD447A3}"/>
              </a:ext>
            </a:extLst>
          </p:cNvPr>
          <p:cNvPicPr>
            <a:picLocks noChangeAspect="1"/>
          </p:cNvPicPr>
          <p:nvPr/>
        </p:nvPicPr>
        <p:blipFill>
          <a:blip r:embed="rId7"/>
          <a:stretch>
            <a:fillRect/>
          </a:stretch>
        </p:blipFill>
        <p:spPr>
          <a:xfrm>
            <a:off x="6015200" y="1109913"/>
            <a:ext cx="3681371" cy="2486217"/>
          </a:xfrm>
          <a:prstGeom prst="rect">
            <a:avLst/>
          </a:prstGeom>
        </p:spPr>
      </p:pic>
      <p:sp>
        <p:nvSpPr>
          <p:cNvPr id="16" name="Star: 5 Points 15">
            <a:extLst>
              <a:ext uri="{FF2B5EF4-FFF2-40B4-BE49-F238E27FC236}">
                <a16:creationId xmlns:a16="http://schemas.microsoft.com/office/drawing/2014/main" id="{465B53BE-7511-A9F6-1139-181BBE9E15C7}"/>
              </a:ext>
            </a:extLst>
          </p:cNvPr>
          <p:cNvSpPr/>
          <p:nvPr/>
        </p:nvSpPr>
        <p:spPr>
          <a:xfrm>
            <a:off x="1073888" y="1997839"/>
            <a:ext cx="914400" cy="76165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40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2229505" y="177137"/>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Mrs Cudmore’s Top Reads</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sp>
        <p:nvSpPr>
          <p:cNvPr id="6" name="Rectangle 5">
            <a:extLst>
              <a:ext uri="{FF2B5EF4-FFF2-40B4-BE49-F238E27FC236}">
                <a16:creationId xmlns:a16="http://schemas.microsoft.com/office/drawing/2014/main" id="{56F725C4-E07B-A755-E11C-5E61D2C4C892}"/>
              </a:ext>
            </a:extLst>
          </p:cNvPr>
          <p:cNvSpPr/>
          <p:nvPr/>
        </p:nvSpPr>
        <p:spPr>
          <a:xfrm>
            <a:off x="1783490" y="325563"/>
            <a:ext cx="10408510" cy="3108543"/>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Reading for pleasure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Sharing and discussing books read with their friends</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Creating a buzz in the classroom around books. </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“Can I read that book next?”</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“Do you have any more books by Steven Butler?”</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 This book is so funny. I loved it!”  </a:t>
            </a:r>
          </a:p>
        </p:txBody>
      </p:sp>
      <p:pic>
        <p:nvPicPr>
          <p:cNvPr id="13" name="Picture 12">
            <a:extLst>
              <a:ext uri="{FF2B5EF4-FFF2-40B4-BE49-F238E27FC236}">
                <a16:creationId xmlns:a16="http://schemas.microsoft.com/office/drawing/2014/main" id="{492B124C-809D-F667-51E6-DC01863B201B}"/>
              </a:ext>
            </a:extLst>
          </p:cNvPr>
          <p:cNvPicPr>
            <a:picLocks noChangeAspect="1"/>
          </p:cNvPicPr>
          <p:nvPr/>
        </p:nvPicPr>
        <p:blipFill>
          <a:blip r:embed="rId3"/>
          <a:stretch>
            <a:fillRect/>
          </a:stretch>
        </p:blipFill>
        <p:spPr>
          <a:xfrm>
            <a:off x="95532" y="3582532"/>
            <a:ext cx="1611758" cy="2471663"/>
          </a:xfrm>
          <a:prstGeom prst="rect">
            <a:avLst/>
          </a:prstGeom>
        </p:spPr>
      </p:pic>
      <p:pic>
        <p:nvPicPr>
          <p:cNvPr id="15" name="Picture 14">
            <a:extLst>
              <a:ext uri="{FF2B5EF4-FFF2-40B4-BE49-F238E27FC236}">
                <a16:creationId xmlns:a16="http://schemas.microsoft.com/office/drawing/2014/main" id="{22A55D57-A013-79E7-7B12-EC43A2AA574B}"/>
              </a:ext>
            </a:extLst>
          </p:cNvPr>
          <p:cNvPicPr>
            <a:picLocks noChangeAspect="1"/>
          </p:cNvPicPr>
          <p:nvPr/>
        </p:nvPicPr>
        <p:blipFill>
          <a:blip r:embed="rId4"/>
          <a:stretch>
            <a:fillRect/>
          </a:stretch>
        </p:blipFill>
        <p:spPr>
          <a:xfrm>
            <a:off x="1764037" y="4062137"/>
            <a:ext cx="1661850" cy="2522101"/>
          </a:xfrm>
          <a:prstGeom prst="rect">
            <a:avLst/>
          </a:prstGeom>
        </p:spPr>
      </p:pic>
      <p:pic>
        <p:nvPicPr>
          <p:cNvPr id="20" name="Picture 19">
            <a:extLst>
              <a:ext uri="{FF2B5EF4-FFF2-40B4-BE49-F238E27FC236}">
                <a16:creationId xmlns:a16="http://schemas.microsoft.com/office/drawing/2014/main" id="{98D8468A-C4BB-446C-5C09-FFFE3520C439}"/>
              </a:ext>
            </a:extLst>
          </p:cNvPr>
          <p:cNvPicPr>
            <a:picLocks noChangeAspect="1"/>
          </p:cNvPicPr>
          <p:nvPr/>
        </p:nvPicPr>
        <p:blipFill>
          <a:blip r:embed="rId5"/>
          <a:stretch>
            <a:fillRect/>
          </a:stretch>
        </p:blipFill>
        <p:spPr>
          <a:xfrm>
            <a:off x="5258844" y="4090712"/>
            <a:ext cx="1616199" cy="2496881"/>
          </a:xfrm>
          <a:prstGeom prst="rect">
            <a:avLst/>
          </a:prstGeom>
        </p:spPr>
      </p:pic>
      <p:pic>
        <p:nvPicPr>
          <p:cNvPr id="22" name="Picture 21">
            <a:extLst>
              <a:ext uri="{FF2B5EF4-FFF2-40B4-BE49-F238E27FC236}">
                <a16:creationId xmlns:a16="http://schemas.microsoft.com/office/drawing/2014/main" id="{98331730-FDB7-1B53-D760-824F99D0202E}"/>
              </a:ext>
            </a:extLst>
          </p:cNvPr>
          <p:cNvPicPr>
            <a:picLocks noChangeAspect="1"/>
          </p:cNvPicPr>
          <p:nvPr/>
        </p:nvPicPr>
        <p:blipFill>
          <a:blip r:embed="rId6"/>
          <a:stretch>
            <a:fillRect/>
          </a:stretch>
        </p:blipFill>
        <p:spPr>
          <a:xfrm>
            <a:off x="6958391" y="3557311"/>
            <a:ext cx="1796003" cy="2496881"/>
          </a:xfrm>
          <a:prstGeom prst="rect">
            <a:avLst/>
          </a:prstGeom>
        </p:spPr>
      </p:pic>
      <p:pic>
        <p:nvPicPr>
          <p:cNvPr id="24" name="Picture 23">
            <a:extLst>
              <a:ext uri="{FF2B5EF4-FFF2-40B4-BE49-F238E27FC236}">
                <a16:creationId xmlns:a16="http://schemas.microsoft.com/office/drawing/2014/main" id="{3CB7608E-5EE8-D3CB-452E-027651DB5F76}"/>
              </a:ext>
            </a:extLst>
          </p:cNvPr>
          <p:cNvPicPr>
            <a:picLocks noChangeAspect="1"/>
          </p:cNvPicPr>
          <p:nvPr/>
        </p:nvPicPr>
        <p:blipFill>
          <a:blip r:embed="rId7"/>
          <a:stretch>
            <a:fillRect/>
          </a:stretch>
        </p:blipFill>
        <p:spPr>
          <a:xfrm>
            <a:off x="10491430" y="3557310"/>
            <a:ext cx="1610723" cy="2496881"/>
          </a:xfrm>
          <a:prstGeom prst="rect">
            <a:avLst/>
          </a:prstGeom>
        </p:spPr>
      </p:pic>
      <p:pic>
        <p:nvPicPr>
          <p:cNvPr id="26" name="Picture 25">
            <a:extLst>
              <a:ext uri="{FF2B5EF4-FFF2-40B4-BE49-F238E27FC236}">
                <a16:creationId xmlns:a16="http://schemas.microsoft.com/office/drawing/2014/main" id="{5A30D749-16D3-39FD-7BF6-57D5E4417D85}"/>
              </a:ext>
            </a:extLst>
          </p:cNvPr>
          <p:cNvPicPr>
            <a:picLocks noChangeAspect="1"/>
          </p:cNvPicPr>
          <p:nvPr/>
        </p:nvPicPr>
        <p:blipFill>
          <a:blip r:embed="rId8"/>
          <a:stretch>
            <a:fillRect/>
          </a:stretch>
        </p:blipFill>
        <p:spPr>
          <a:xfrm>
            <a:off x="8818692" y="4062137"/>
            <a:ext cx="1596538" cy="2496881"/>
          </a:xfrm>
          <a:prstGeom prst="rect">
            <a:avLst/>
          </a:prstGeom>
        </p:spPr>
      </p:pic>
      <p:pic>
        <p:nvPicPr>
          <p:cNvPr id="28" name="Picture 27">
            <a:extLst>
              <a:ext uri="{FF2B5EF4-FFF2-40B4-BE49-F238E27FC236}">
                <a16:creationId xmlns:a16="http://schemas.microsoft.com/office/drawing/2014/main" id="{5862ECDC-82A0-268F-CA9D-0ADF2BBD71B8}"/>
              </a:ext>
            </a:extLst>
          </p:cNvPr>
          <p:cNvPicPr>
            <a:picLocks noChangeAspect="1"/>
          </p:cNvPicPr>
          <p:nvPr/>
        </p:nvPicPr>
        <p:blipFill>
          <a:blip r:embed="rId9"/>
          <a:stretch>
            <a:fillRect/>
          </a:stretch>
        </p:blipFill>
        <p:spPr>
          <a:xfrm>
            <a:off x="3489813" y="3557314"/>
            <a:ext cx="1714630" cy="2496881"/>
          </a:xfrm>
          <a:prstGeom prst="rect">
            <a:avLst/>
          </a:prstGeom>
        </p:spPr>
      </p:pic>
    </p:spTree>
    <p:extLst>
      <p:ext uri="{BB962C8B-B14F-4D97-AF65-F5344CB8AC3E}">
        <p14:creationId xmlns:p14="http://schemas.microsoft.com/office/powerpoint/2010/main" val="142658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3489892" y="175017"/>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Our Reading Tree</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pic>
        <p:nvPicPr>
          <p:cNvPr id="6" name="Picture 5">
            <a:extLst>
              <a:ext uri="{FF2B5EF4-FFF2-40B4-BE49-F238E27FC236}">
                <a16:creationId xmlns:a16="http://schemas.microsoft.com/office/drawing/2014/main" id="{5F9BEFBB-46FA-1E0B-B8CB-E14EA55311A9}"/>
              </a:ext>
            </a:extLst>
          </p:cNvPr>
          <p:cNvPicPr>
            <a:picLocks noChangeAspect="1"/>
          </p:cNvPicPr>
          <p:nvPr/>
        </p:nvPicPr>
        <p:blipFill>
          <a:blip r:embed="rId3"/>
          <a:stretch>
            <a:fillRect/>
          </a:stretch>
        </p:blipFill>
        <p:spPr>
          <a:xfrm>
            <a:off x="300485" y="1771634"/>
            <a:ext cx="4936738" cy="4667266"/>
          </a:xfrm>
          <a:prstGeom prst="rect">
            <a:avLst/>
          </a:prstGeom>
        </p:spPr>
      </p:pic>
      <p:pic>
        <p:nvPicPr>
          <p:cNvPr id="9" name="Picture 8" descr="A picture containing indoor, table, curtain, sitting&#10;&#10;Description automatically generated">
            <a:extLst>
              <a:ext uri="{FF2B5EF4-FFF2-40B4-BE49-F238E27FC236}">
                <a16:creationId xmlns:a16="http://schemas.microsoft.com/office/drawing/2014/main" id="{5A65918F-1465-C332-363D-9787A613D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66624" y="2185542"/>
            <a:ext cx="4927113" cy="3695335"/>
          </a:xfrm>
          <a:prstGeom prst="rect">
            <a:avLst/>
          </a:prstGeom>
        </p:spPr>
      </p:pic>
      <p:pic>
        <p:nvPicPr>
          <p:cNvPr id="14" name="Picture 13">
            <a:extLst>
              <a:ext uri="{FF2B5EF4-FFF2-40B4-BE49-F238E27FC236}">
                <a16:creationId xmlns:a16="http://schemas.microsoft.com/office/drawing/2014/main" id="{2F797AFE-232B-6A97-2803-BAD1736A84F2}"/>
              </a:ext>
            </a:extLst>
          </p:cNvPr>
          <p:cNvPicPr>
            <a:picLocks noChangeAspect="1"/>
          </p:cNvPicPr>
          <p:nvPr/>
        </p:nvPicPr>
        <p:blipFill>
          <a:blip r:embed="rId5"/>
          <a:stretch>
            <a:fillRect/>
          </a:stretch>
        </p:blipFill>
        <p:spPr>
          <a:xfrm>
            <a:off x="5317459" y="2549838"/>
            <a:ext cx="2572461" cy="3355661"/>
          </a:xfrm>
          <a:prstGeom prst="rect">
            <a:avLst/>
          </a:prstGeom>
        </p:spPr>
      </p:pic>
    </p:spTree>
    <p:extLst>
      <p:ext uri="{BB962C8B-B14F-4D97-AF65-F5344CB8AC3E}">
        <p14:creationId xmlns:p14="http://schemas.microsoft.com/office/powerpoint/2010/main" val="86771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670617" y="198854"/>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End of Key Stage One Assessment</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sp>
        <p:nvSpPr>
          <p:cNvPr id="2" name="Rectangle 1">
            <a:extLst>
              <a:ext uri="{FF2B5EF4-FFF2-40B4-BE49-F238E27FC236}">
                <a16:creationId xmlns:a16="http://schemas.microsoft.com/office/drawing/2014/main" id="{034FDA1F-0011-024E-1B91-3ECD0EBE7EF3}"/>
              </a:ext>
            </a:extLst>
          </p:cNvPr>
          <p:cNvSpPr/>
          <p:nvPr/>
        </p:nvSpPr>
        <p:spPr>
          <a:xfrm>
            <a:off x="1531088" y="675637"/>
            <a:ext cx="10408510" cy="5693866"/>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Year 2 SATs will take place in May.</a:t>
            </a:r>
          </a:p>
          <a:p>
            <a:pPr marL="457200" indent="-457200">
              <a:buFont typeface="Arial" panose="020B0604020202020204" pitchFamily="34" charset="0"/>
              <a:buChar char="•"/>
            </a:pPr>
            <a:r>
              <a:rPr lang="en-GB" sz="2800" dirty="0">
                <a:solidFill>
                  <a:srgbClr val="0070C0"/>
                </a:solidFill>
                <a:latin typeface="SassoonPrimaryInfant" pitchFamily="2" charset="0"/>
                <a:cs typeface="Arial" panose="020B0604020202020204" pitchFamily="34" charset="0"/>
              </a:rPr>
              <a:t>The children will sit the following papers:</a:t>
            </a:r>
          </a:p>
          <a:p>
            <a:r>
              <a:rPr lang="en-GB" sz="2800" dirty="0">
                <a:solidFill>
                  <a:srgbClr val="0070C0"/>
                </a:solidFill>
                <a:latin typeface="SassoonPrimaryInfant" pitchFamily="2" charset="0"/>
                <a:cs typeface="Arial" panose="020B0604020202020204" pitchFamily="34" charset="0"/>
              </a:rPr>
              <a:t>    1 x Arithmetic Paper</a:t>
            </a:r>
          </a:p>
          <a:p>
            <a:r>
              <a:rPr lang="en-GB" sz="2800" dirty="0">
                <a:solidFill>
                  <a:srgbClr val="0070C0"/>
                </a:solidFill>
                <a:latin typeface="SassoonPrimaryInfant" pitchFamily="2" charset="0"/>
                <a:cs typeface="Arial" panose="020B0604020202020204" pitchFamily="34" charset="0"/>
              </a:rPr>
              <a:t>    1 x Reasoning Paper </a:t>
            </a:r>
          </a:p>
          <a:p>
            <a:r>
              <a:rPr lang="en-GB" sz="2800" dirty="0">
                <a:solidFill>
                  <a:srgbClr val="0070C0"/>
                </a:solidFill>
                <a:latin typeface="SassoonPrimaryInfant" pitchFamily="2" charset="0"/>
                <a:cs typeface="Arial" panose="020B0604020202020204" pitchFamily="34" charset="0"/>
              </a:rPr>
              <a:t>    1 x SPAG (Spelling, Punctuation and Grammar) Paper                       </a:t>
            </a:r>
          </a:p>
          <a:p>
            <a:r>
              <a:rPr lang="en-GB" sz="2800" dirty="0">
                <a:solidFill>
                  <a:srgbClr val="0070C0"/>
                </a:solidFill>
                <a:latin typeface="SassoonPrimaryInfant" pitchFamily="2" charset="0"/>
                <a:cs typeface="Arial" panose="020B0604020202020204" pitchFamily="34" charset="0"/>
              </a:rPr>
              <a:t>    2 x Reading Papers</a:t>
            </a:r>
          </a:p>
          <a:p>
            <a:pPr marL="457200" indent="-457200">
              <a:buFont typeface="Arial" panose="020B0604020202020204" pitchFamily="34" charset="0"/>
              <a:buChar char="•"/>
            </a:pPr>
            <a:endParaRPr lang="en-GB" sz="2800" dirty="0">
              <a:solidFill>
                <a:srgbClr val="0070C0"/>
              </a:solidFill>
              <a:latin typeface="SassoonPrimaryInfant" pitchFamily="2" charset="0"/>
              <a:cs typeface="Arial" panose="020B0604020202020204" pitchFamily="34" charset="0"/>
            </a:endParaRPr>
          </a:p>
          <a:p>
            <a:r>
              <a:rPr lang="en-GB" sz="2800" dirty="0">
                <a:solidFill>
                  <a:srgbClr val="0070C0"/>
                </a:solidFill>
                <a:latin typeface="SassoonPrimaryInfant" pitchFamily="2" charset="0"/>
                <a:cs typeface="Arial" panose="020B0604020202020204" pitchFamily="34" charset="0"/>
              </a:rPr>
              <a:t>Please remember that these papers are a small part of my overall teacher assessment.</a:t>
            </a:r>
          </a:p>
          <a:p>
            <a:r>
              <a:rPr lang="en-GB" sz="2800" dirty="0">
                <a:solidFill>
                  <a:srgbClr val="0070C0"/>
                </a:solidFill>
                <a:latin typeface="SassoonPrimaryInfant" pitchFamily="2" charset="0"/>
                <a:cs typeface="Arial" panose="020B0604020202020204" pitchFamily="34" charset="0"/>
              </a:rPr>
              <a:t>Throughout the year I will be gathering evidence towards a set of standards the children need to meet in order to be working at the expected standard for their year group.  </a:t>
            </a:r>
          </a:p>
        </p:txBody>
      </p:sp>
    </p:spTree>
    <p:extLst>
      <p:ext uri="{BB962C8B-B14F-4D97-AF65-F5344CB8AC3E}">
        <p14:creationId xmlns:p14="http://schemas.microsoft.com/office/powerpoint/2010/main" val="2899618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699192" y="-1588"/>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End of Key Stage One Assessment</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pic>
        <p:nvPicPr>
          <p:cNvPr id="9" name="Picture 8">
            <a:extLst>
              <a:ext uri="{FF2B5EF4-FFF2-40B4-BE49-F238E27FC236}">
                <a16:creationId xmlns:a16="http://schemas.microsoft.com/office/drawing/2014/main" id="{476A7FD6-13D6-17D5-45A5-B5BABD65F125}"/>
              </a:ext>
            </a:extLst>
          </p:cNvPr>
          <p:cNvPicPr>
            <a:picLocks noChangeAspect="1"/>
          </p:cNvPicPr>
          <p:nvPr/>
        </p:nvPicPr>
        <p:blipFill>
          <a:blip r:embed="rId3"/>
          <a:stretch>
            <a:fillRect/>
          </a:stretch>
        </p:blipFill>
        <p:spPr>
          <a:xfrm>
            <a:off x="3207048" y="706298"/>
            <a:ext cx="8732550" cy="5972977"/>
          </a:xfrm>
          <a:prstGeom prst="rect">
            <a:avLst/>
          </a:prstGeom>
        </p:spPr>
      </p:pic>
      <p:sp>
        <p:nvSpPr>
          <p:cNvPr id="27" name="TextBox 26">
            <a:extLst>
              <a:ext uri="{FF2B5EF4-FFF2-40B4-BE49-F238E27FC236}">
                <a16:creationId xmlns:a16="http://schemas.microsoft.com/office/drawing/2014/main" id="{4C0B9E1B-C31D-72A4-8538-FB9AD39EB905}"/>
              </a:ext>
            </a:extLst>
          </p:cNvPr>
          <p:cNvSpPr txBox="1"/>
          <p:nvPr/>
        </p:nvSpPr>
        <p:spPr>
          <a:xfrm>
            <a:off x="252402" y="2866610"/>
            <a:ext cx="3050578" cy="2585323"/>
          </a:xfrm>
          <a:prstGeom prst="rect">
            <a:avLst/>
          </a:prstGeom>
          <a:noFill/>
        </p:spPr>
        <p:txBody>
          <a:bodyPr wrap="square">
            <a:spAutoFit/>
          </a:bodyPr>
          <a:lstStyle/>
          <a:p>
            <a:r>
              <a:rPr lang="en-GB" b="1" dirty="0">
                <a:latin typeface="SassoonPrimaryInfant" pitchFamily="2" charset="0"/>
              </a:rPr>
              <a:t>WTS – working towards the standard of Year 2.</a:t>
            </a:r>
          </a:p>
          <a:p>
            <a:endParaRPr lang="en-GB" b="1" dirty="0">
              <a:latin typeface="SassoonPrimaryInfant" pitchFamily="2" charset="0"/>
            </a:endParaRPr>
          </a:p>
          <a:p>
            <a:r>
              <a:rPr lang="en-GB" b="1" dirty="0">
                <a:highlight>
                  <a:srgbClr val="FFFF00"/>
                </a:highlight>
                <a:latin typeface="SassoonPrimaryInfant" pitchFamily="2" charset="0"/>
              </a:rPr>
              <a:t>EXS – working at the standard of Year 2</a:t>
            </a:r>
          </a:p>
          <a:p>
            <a:endParaRPr lang="en-GB" b="1" dirty="0">
              <a:latin typeface="SassoonPrimaryInfant" pitchFamily="2" charset="0"/>
            </a:endParaRPr>
          </a:p>
          <a:p>
            <a:r>
              <a:rPr lang="en-GB" b="1" dirty="0">
                <a:latin typeface="SassoonPrimaryInfant" pitchFamily="2" charset="0"/>
              </a:rPr>
              <a:t>GDS – working at greater depth within the standard of Year 2.</a:t>
            </a:r>
          </a:p>
        </p:txBody>
      </p:sp>
    </p:spTree>
    <p:extLst>
      <p:ext uri="{BB962C8B-B14F-4D97-AF65-F5344CB8AC3E}">
        <p14:creationId xmlns:p14="http://schemas.microsoft.com/office/powerpoint/2010/main" val="168790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2" name="Rectangle 1">
            <a:extLst>
              <a:ext uri="{FF2B5EF4-FFF2-40B4-BE49-F238E27FC236}">
                <a16:creationId xmlns:a16="http://schemas.microsoft.com/office/drawing/2014/main" id="{F366D2E2-8044-E20A-7666-6532D690839C}"/>
              </a:ext>
            </a:extLst>
          </p:cNvPr>
          <p:cNvSpPr/>
          <p:nvPr/>
        </p:nvSpPr>
        <p:spPr>
          <a:xfrm>
            <a:off x="1585148" y="-33872"/>
            <a:ext cx="10660912" cy="1015663"/>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7">
            <a:extLst>
              <a:ext uri="{FF2B5EF4-FFF2-40B4-BE49-F238E27FC236}">
                <a16:creationId xmlns:a16="http://schemas.microsoft.com/office/drawing/2014/main" id="{B8CB2BE0-D719-ECCD-EFF5-17714E505BD3}"/>
              </a:ext>
            </a:extLst>
          </p:cNvPr>
          <p:cNvPicPr>
            <a:picLocks noChangeAspect="1"/>
          </p:cNvPicPr>
          <p:nvPr/>
        </p:nvPicPr>
        <p:blipFill>
          <a:blip r:embed="rId3"/>
          <a:stretch>
            <a:fillRect/>
          </a:stretch>
        </p:blipFill>
        <p:spPr>
          <a:xfrm>
            <a:off x="1531088" y="736239"/>
            <a:ext cx="4441087" cy="5925679"/>
          </a:xfrm>
          <a:prstGeom prst="rect">
            <a:avLst/>
          </a:prstGeom>
        </p:spPr>
      </p:pic>
      <p:sp>
        <p:nvSpPr>
          <p:cNvPr id="20" name="Rectangle 19">
            <a:extLst>
              <a:ext uri="{FF2B5EF4-FFF2-40B4-BE49-F238E27FC236}">
                <a16:creationId xmlns:a16="http://schemas.microsoft.com/office/drawing/2014/main" id="{3F3767D8-3D92-1F90-8C83-E7A9A02EAFD2}"/>
              </a:ext>
            </a:extLst>
          </p:cNvPr>
          <p:cNvSpPr/>
          <p:nvPr/>
        </p:nvSpPr>
        <p:spPr>
          <a:xfrm>
            <a:off x="4295775" y="6315075"/>
            <a:ext cx="581025" cy="257175"/>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7237960-BCE8-A4C0-3643-F299E9000794}"/>
              </a:ext>
            </a:extLst>
          </p:cNvPr>
          <p:cNvSpPr txBox="1"/>
          <p:nvPr/>
        </p:nvSpPr>
        <p:spPr>
          <a:xfrm>
            <a:off x="6175546" y="645021"/>
            <a:ext cx="6124574" cy="3416320"/>
          </a:xfrm>
          <a:prstGeom prst="rect">
            <a:avLst/>
          </a:prstGeom>
          <a:noFill/>
        </p:spPr>
        <p:txBody>
          <a:bodyPr wrap="square">
            <a:spAutoFit/>
          </a:bodyPr>
          <a:lstStyle/>
          <a:p>
            <a:r>
              <a:rPr lang="en-GB" b="1" dirty="0">
                <a:solidFill>
                  <a:srgbClr val="0070C0"/>
                </a:solidFill>
                <a:latin typeface="SassoonPrimaryInfant" pitchFamily="2" charset="0"/>
                <a:cs typeface="Arial" panose="020B0604020202020204" pitchFamily="34" charset="0"/>
              </a:rPr>
              <a:t>3 key areas in maths: </a:t>
            </a:r>
          </a:p>
          <a:p>
            <a:endParaRPr lang="en-GB" dirty="0">
              <a:solidFill>
                <a:srgbClr val="0070C0"/>
              </a:solidFill>
              <a:latin typeface="SassoonPrimaryInfant" pitchFamily="2" charset="0"/>
              <a:cs typeface="Arial" panose="020B0604020202020204" pitchFamily="34" charset="0"/>
            </a:endParaRPr>
          </a:p>
          <a:p>
            <a:r>
              <a:rPr lang="en-GB" b="1" dirty="0">
                <a:solidFill>
                  <a:srgbClr val="0070C0"/>
                </a:solidFill>
                <a:latin typeface="SassoonPrimaryInfant" pitchFamily="2" charset="0"/>
                <a:cs typeface="Arial" panose="020B0604020202020204" pitchFamily="34" charset="0"/>
              </a:rPr>
              <a:t>Fluency</a:t>
            </a:r>
            <a:r>
              <a:rPr lang="en-GB" dirty="0">
                <a:solidFill>
                  <a:srgbClr val="0070C0"/>
                </a:solidFill>
                <a:latin typeface="SassoonPrimaryInfant" pitchFamily="2" charset="0"/>
                <a:cs typeface="Arial" panose="020B0604020202020204" pitchFamily="34" charset="0"/>
              </a:rPr>
              <a:t> – recall </a:t>
            </a:r>
          </a:p>
          <a:p>
            <a:endParaRPr lang="en-GB" dirty="0">
              <a:solidFill>
                <a:srgbClr val="0070C0"/>
              </a:solidFill>
              <a:latin typeface="SassoonPrimaryInfant" pitchFamily="2" charset="0"/>
              <a:cs typeface="Arial" panose="020B0604020202020204" pitchFamily="34" charset="0"/>
            </a:endParaRPr>
          </a:p>
          <a:p>
            <a:r>
              <a:rPr lang="en-GB" b="1" dirty="0">
                <a:solidFill>
                  <a:srgbClr val="0070C0"/>
                </a:solidFill>
                <a:latin typeface="SassoonPrimaryInfant" pitchFamily="2" charset="0"/>
                <a:cs typeface="Arial" panose="020B0604020202020204" pitchFamily="34" charset="0"/>
              </a:rPr>
              <a:t>Reasoning</a:t>
            </a:r>
            <a:r>
              <a:rPr lang="en-GB" dirty="0">
                <a:solidFill>
                  <a:srgbClr val="0070C0"/>
                </a:solidFill>
                <a:latin typeface="SassoonPrimaryInfant" pitchFamily="2" charset="0"/>
                <a:cs typeface="Arial" panose="020B0604020202020204" pitchFamily="34" charset="0"/>
              </a:rPr>
              <a:t> – developing their mathematical vocabulary         and ability to explain their thinking. </a:t>
            </a:r>
          </a:p>
          <a:p>
            <a:r>
              <a:rPr lang="en-GB" dirty="0">
                <a:solidFill>
                  <a:srgbClr val="0070C0"/>
                </a:solidFill>
                <a:latin typeface="SassoonPrimaryInfant" pitchFamily="2" charset="0"/>
                <a:cs typeface="Arial" panose="020B0604020202020204" pitchFamily="34" charset="0"/>
              </a:rPr>
              <a:t>TRUE or FALSE, Mark my work, What’s the same?           What’s different? Which is the odd one out?  </a:t>
            </a:r>
          </a:p>
          <a:p>
            <a:endParaRPr lang="en-GB" dirty="0">
              <a:solidFill>
                <a:srgbClr val="0070C0"/>
              </a:solidFill>
              <a:latin typeface="SassoonPrimaryInfant" pitchFamily="2" charset="0"/>
              <a:cs typeface="Arial" panose="020B0604020202020204" pitchFamily="34" charset="0"/>
            </a:endParaRPr>
          </a:p>
          <a:p>
            <a:r>
              <a:rPr lang="en-GB" b="1" dirty="0">
                <a:solidFill>
                  <a:srgbClr val="0070C0"/>
                </a:solidFill>
                <a:latin typeface="SassoonPrimaryInfant" pitchFamily="2" charset="0"/>
                <a:cs typeface="Arial" panose="020B0604020202020204" pitchFamily="34" charset="0"/>
              </a:rPr>
              <a:t>Problem Solving </a:t>
            </a:r>
            <a:r>
              <a:rPr lang="en-GB" dirty="0">
                <a:solidFill>
                  <a:srgbClr val="0070C0"/>
                </a:solidFill>
                <a:latin typeface="SassoonPrimaryInfant" pitchFamily="2" charset="0"/>
                <a:cs typeface="Arial" panose="020B0604020202020204" pitchFamily="34" charset="0"/>
              </a:rPr>
              <a:t>– exploring more open-ended questions        and linking problems to everyday life.                            Problems may include more than one step.</a:t>
            </a:r>
            <a:endParaRPr lang="en-GB" dirty="0"/>
          </a:p>
        </p:txBody>
      </p:sp>
      <p:sp>
        <p:nvSpPr>
          <p:cNvPr id="23" name="TextBox 22">
            <a:extLst>
              <a:ext uri="{FF2B5EF4-FFF2-40B4-BE49-F238E27FC236}">
                <a16:creationId xmlns:a16="http://schemas.microsoft.com/office/drawing/2014/main" id="{26CD03B2-B1F9-0B81-B10C-4E201D75F665}"/>
              </a:ext>
            </a:extLst>
          </p:cNvPr>
          <p:cNvSpPr txBox="1"/>
          <p:nvPr/>
        </p:nvSpPr>
        <p:spPr>
          <a:xfrm>
            <a:off x="6219827" y="4120277"/>
            <a:ext cx="6124574" cy="2585323"/>
          </a:xfrm>
          <a:prstGeom prst="rect">
            <a:avLst/>
          </a:prstGeom>
          <a:noFill/>
        </p:spPr>
        <p:txBody>
          <a:bodyPr wrap="square">
            <a:spAutoFit/>
          </a:bodyPr>
          <a:lstStyle/>
          <a:p>
            <a:r>
              <a:rPr lang="en-GB" b="1" dirty="0">
                <a:latin typeface="SassoonPrimaryInfant" pitchFamily="2" charset="0"/>
              </a:rPr>
              <a:t>Concrete               Pictorial              Abstract</a:t>
            </a:r>
          </a:p>
          <a:p>
            <a:endParaRPr lang="en-GB" b="1" dirty="0">
              <a:latin typeface="SassoonPrimaryInfant" pitchFamily="2" charset="0"/>
            </a:endParaRPr>
          </a:p>
          <a:p>
            <a:endParaRPr lang="en-GB" b="1" dirty="0">
              <a:latin typeface="SassoonPrimaryInfant" pitchFamily="2" charset="0"/>
            </a:endParaRPr>
          </a:p>
          <a:p>
            <a:endParaRPr lang="en-GB" b="1" dirty="0">
              <a:latin typeface="SassoonPrimaryInfant" pitchFamily="2" charset="0"/>
            </a:endParaRPr>
          </a:p>
          <a:p>
            <a:endParaRPr lang="en-GB" b="1" dirty="0">
              <a:latin typeface="SassoonPrimaryInfant" pitchFamily="2" charset="0"/>
            </a:endParaRPr>
          </a:p>
          <a:p>
            <a:r>
              <a:rPr lang="en-GB" b="1" dirty="0">
                <a:latin typeface="SassoonPrimaryInfant" pitchFamily="2" charset="0"/>
              </a:rPr>
              <a:t>1. Make it!</a:t>
            </a:r>
          </a:p>
          <a:p>
            <a:r>
              <a:rPr lang="en-GB" b="1" dirty="0">
                <a:latin typeface="SassoonPrimaryInfant" pitchFamily="2" charset="0"/>
              </a:rPr>
              <a:t>2. Draw it!</a:t>
            </a:r>
          </a:p>
          <a:p>
            <a:r>
              <a:rPr lang="en-GB" b="1" dirty="0">
                <a:latin typeface="SassoonPrimaryInfant" pitchFamily="2" charset="0"/>
              </a:rPr>
              <a:t>3. Write it!</a:t>
            </a:r>
          </a:p>
          <a:p>
            <a:r>
              <a:rPr lang="en-GB" b="1" dirty="0">
                <a:latin typeface="SassoonPrimaryInfant" pitchFamily="2" charset="0"/>
              </a:rPr>
              <a:t>4. Say it! </a:t>
            </a:r>
          </a:p>
        </p:txBody>
      </p:sp>
      <p:pic>
        <p:nvPicPr>
          <p:cNvPr id="30" name="Picture 29">
            <a:extLst>
              <a:ext uri="{FF2B5EF4-FFF2-40B4-BE49-F238E27FC236}">
                <a16:creationId xmlns:a16="http://schemas.microsoft.com/office/drawing/2014/main" id="{07C613B5-5120-439A-2339-926B8169E09A}"/>
              </a:ext>
            </a:extLst>
          </p:cNvPr>
          <p:cNvPicPr>
            <a:picLocks noChangeAspect="1"/>
          </p:cNvPicPr>
          <p:nvPr/>
        </p:nvPicPr>
        <p:blipFill>
          <a:blip r:embed="rId4"/>
          <a:stretch>
            <a:fillRect/>
          </a:stretch>
        </p:blipFill>
        <p:spPr>
          <a:xfrm>
            <a:off x="7820025" y="4465200"/>
            <a:ext cx="2144396" cy="1595379"/>
          </a:xfrm>
          <a:prstGeom prst="rect">
            <a:avLst/>
          </a:prstGeom>
        </p:spPr>
      </p:pic>
      <p:pic>
        <p:nvPicPr>
          <p:cNvPr id="34" name="Picture 33">
            <a:extLst>
              <a:ext uri="{FF2B5EF4-FFF2-40B4-BE49-F238E27FC236}">
                <a16:creationId xmlns:a16="http://schemas.microsoft.com/office/drawing/2014/main" id="{A26DB448-4E8F-14FF-4EF6-086D3A22B668}"/>
              </a:ext>
            </a:extLst>
          </p:cNvPr>
          <p:cNvPicPr>
            <a:picLocks noChangeAspect="1"/>
          </p:cNvPicPr>
          <p:nvPr/>
        </p:nvPicPr>
        <p:blipFill>
          <a:blip r:embed="rId5"/>
          <a:stretch>
            <a:fillRect/>
          </a:stretch>
        </p:blipFill>
        <p:spPr>
          <a:xfrm>
            <a:off x="6219827" y="4474725"/>
            <a:ext cx="1362075" cy="968717"/>
          </a:xfrm>
          <a:prstGeom prst="rect">
            <a:avLst/>
          </a:prstGeom>
        </p:spPr>
      </p:pic>
      <p:pic>
        <p:nvPicPr>
          <p:cNvPr id="36" name="Picture 35">
            <a:extLst>
              <a:ext uri="{FF2B5EF4-FFF2-40B4-BE49-F238E27FC236}">
                <a16:creationId xmlns:a16="http://schemas.microsoft.com/office/drawing/2014/main" id="{B38ADDD7-D5F5-1E9F-BAC5-D1DB2260D6AE}"/>
              </a:ext>
            </a:extLst>
          </p:cNvPr>
          <p:cNvPicPr>
            <a:picLocks noChangeAspect="1"/>
          </p:cNvPicPr>
          <p:nvPr/>
        </p:nvPicPr>
        <p:blipFill>
          <a:blip r:embed="rId6"/>
          <a:stretch>
            <a:fillRect/>
          </a:stretch>
        </p:blipFill>
        <p:spPr>
          <a:xfrm>
            <a:off x="10176902" y="4474725"/>
            <a:ext cx="1387717" cy="2224708"/>
          </a:xfrm>
          <a:prstGeom prst="rect">
            <a:avLst/>
          </a:prstGeom>
        </p:spPr>
      </p:pic>
    </p:spTree>
    <p:extLst>
      <p:ext uri="{BB962C8B-B14F-4D97-AF65-F5344CB8AC3E}">
        <p14:creationId xmlns:p14="http://schemas.microsoft.com/office/powerpoint/2010/main" val="298965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699192" y="-1588"/>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End of Key Stage One Assessment</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pic>
        <p:nvPicPr>
          <p:cNvPr id="6" name="Picture 5">
            <a:extLst>
              <a:ext uri="{FF2B5EF4-FFF2-40B4-BE49-F238E27FC236}">
                <a16:creationId xmlns:a16="http://schemas.microsoft.com/office/drawing/2014/main" id="{FDFBB384-9EE3-5D14-A7B6-3DF8D825DFE9}"/>
              </a:ext>
            </a:extLst>
          </p:cNvPr>
          <p:cNvPicPr>
            <a:picLocks noChangeAspect="1"/>
          </p:cNvPicPr>
          <p:nvPr/>
        </p:nvPicPr>
        <p:blipFill>
          <a:blip r:embed="rId3"/>
          <a:stretch>
            <a:fillRect/>
          </a:stretch>
        </p:blipFill>
        <p:spPr>
          <a:xfrm>
            <a:off x="3436341" y="734427"/>
            <a:ext cx="8403234" cy="5978723"/>
          </a:xfrm>
          <a:prstGeom prst="rect">
            <a:avLst/>
          </a:prstGeom>
        </p:spPr>
      </p:pic>
      <p:sp>
        <p:nvSpPr>
          <p:cNvPr id="8" name="TextBox 7">
            <a:extLst>
              <a:ext uri="{FF2B5EF4-FFF2-40B4-BE49-F238E27FC236}">
                <a16:creationId xmlns:a16="http://schemas.microsoft.com/office/drawing/2014/main" id="{33421767-F0BF-ADF1-43D9-32B912246273}"/>
              </a:ext>
            </a:extLst>
          </p:cNvPr>
          <p:cNvSpPr txBox="1"/>
          <p:nvPr/>
        </p:nvSpPr>
        <p:spPr>
          <a:xfrm>
            <a:off x="428615" y="2657780"/>
            <a:ext cx="3050578" cy="2585323"/>
          </a:xfrm>
          <a:prstGeom prst="rect">
            <a:avLst/>
          </a:prstGeom>
          <a:noFill/>
        </p:spPr>
        <p:txBody>
          <a:bodyPr wrap="square">
            <a:spAutoFit/>
          </a:bodyPr>
          <a:lstStyle/>
          <a:p>
            <a:r>
              <a:rPr lang="en-GB" b="1" dirty="0">
                <a:latin typeface="SassoonPrimaryInfant" pitchFamily="2" charset="0"/>
              </a:rPr>
              <a:t>WTS – working towards the standard of Year 2.</a:t>
            </a:r>
          </a:p>
          <a:p>
            <a:endParaRPr lang="en-GB" b="1" dirty="0">
              <a:latin typeface="SassoonPrimaryInfant" pitchFamily="2" charset="0"/>
            </a:endParaRPr>
          </a:p>
          <a:p>
            <a:r>
              <a:rPr lang="en-GB" b="1" dirty="0">
                <a:highlight>
                  <a:srgbClr val="FFFF00"/>
                </a:highlight>
                <a:latin typeface="SassoonPrimaryInfant" pitchFamily="2" charset="0"/>
              </a:rPr>
              <a:t>EXS – working at the standard of Year 2</a:t>
            </a:r>
          </a:p>
          <a:p>
            <a:endParaRPr lang="en-GB" b="1" dirty="0">
              <a:latin typeface="SassoonPrimaryInfant" pitchFamily="2" charset="0"/>
            </a:endParaRPr>
          </a:p>
          <a:p>
            <a:r>
              <a:rPr lang="en-GB" b="1" dirty="0">
                <a:latin typeface="SassoonPrimaryInfant" pitchFamily="2" charset="0"/>
              </a:rPr>
              <a:t>GDS – working at greater depth within the standard of Year 2.</a:t>
            </a:r>
          </a:p>
        </p:txBody>
      </p:sp>
    </p:spTree>
    <p:extLst>
      <p:ext uri="{BB962C8B-B14F-4D97-AF65-F5344CB8AC3E}">
        <p14:creationId xmlns:p14="http://schemas.microsoft.com/office/powerpoint/2010/main" val="102142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699192" y="236537"/>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   School Website (www.stminver.org)</a:t>
            </a:r>
          </a:p>
          <a:p>
            <a:r>
              <a:rPr lang="en-GB" sz="4000" b="1" dirty="0">
                <a:solidFill>
                  <a:srgbClr val="0070C0"/>
                </a:solidFill>
                <a:latin typeface="SassoonPrimaryInfant" pitchFamily="2" charset="0"/>
                <a:cs typeface="Arial" panose="020B0604020202020204" pitchFamily="34" charset="0"/>
              </a:rPr>
              <a:t>          Greenaway Class Page</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pic>
        <p:nvPicPr>
          <p:cNvPr id="7" name="Picture 6">
            <a:extLst>
              <a:ext uri="{FF2B5EF4-FFF2-40B4-BE49-F238E27FC236}">
                <a16:creationId xmlns:a16="http://schemas.microsoft.com/office/drawing/2014/main" id="{13F7EEF2-16CA-0CB7-F8B4-E5AE2C8C78A3}"/>
              </a:ext>
            </a:extLst>
          </p:cNvPr>
          <p:cNvPicPr>
            <a:picLocks noChangeAspect="1"/>
          </p:cNvPicPr>
          <p:nvPr/>
        </p:nvPicPr>
        <p:blipFill>
          <a:blip r:embed="rId3"/>
          <a:stretch>
            <a:fillRect/>
          </a:stretch>
        </p:blipFill>
        <p:spPr>
          <a:xfrm>
            <a:off x="723900" y="1752584"/>
            <a:ext cx="10820400" cy="4883941"/>
          </a:xfrm>
          <a:prstGeom prst="rect">
            <a:avLst/>
          </a:prstGeom>
        </p:spPr>
      </p:pic>
    </p:spTree>
    <p:extLst>
      <p:ext uri="{BB962C8B-B14F-4D97-AF65-F5344CB8AC3E}">
        <p14:creationId xmlns:p14="http://schemas.microsoft.com/office/powerpoint/2010/main" val="895451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a:extLst>
              <a:ext uri="{FF2B5EF4-FFF2-40B4-BE49-F238E27FC236}">
                <a16:creationId xmlns:a16="http://schemas.microsoft.com/office/drawing/2014/main" id="{3671A94F-5364-9BD7-7570-6F57248ED1EE}"/>
              </a:ext>
            </a:extLst>
          </p:cNvPr>
          <p:cNvSpPr/>
          <p:nvPr/>
        </p:nvSpPr>
        <p:spPr>
          <a:xfrm>
            <a:off x="1278686" y="241396"/>
            <a:ext cx="10660912" cy="70788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   Finally…</a:t>
            </a:r>
            <a:endParaRPr lang="en-GB" sz="4000" dirty="0">
              <a:solidFill>
                <a:srgbClr val="0070C0"/>
              </a:solidFill>
              <a:latin typeface="SassoonPrimaryInfant" pitchFamily="2" charset="0"/>
              <a:cs typeface="Arial" panose="020B0604020202020204" pitchFamily="34" charset="0"/>
            </a:endParaRPr>
          </a:p>
        </p:txBody>
      </p:sp>
      <p:sp>
        <p:nvSpPr>
          <p:cNvPr id="5" name="Rectangle 4">
            <a:extLst>
              <a:ext uri="{FF2B5EF4-FFF2-40B4-BE49-F238E27FC236}">
                <a16:creationId xmlns:a16="http://schemas.microsoft.com/office/drawing/2014/main" id="{305BDE4D-625C-997B-FE3E-D9723AB8F595}"/>
              </a:ext>
            </a:extLst>
          </p:cNvPr>
          <p:cNvSpPr/>
          <p:nvPr/>
        </p:nvSpPr>
        <p:spPr>
          <a:xfrm>
            <a:off x="1531088" y="685162"/>
            <a:ext cx="10408510" cy="954107"/>
          </a:xfrm>
          <a:prstGeom prst="rect">
            <a:avLst/>
          </a:prstGeom>
        </p:spPr>
        <p:txBody>
          <a:bodyPr wrap="square">
            <a:spAutoFit/>
          </a:bodyPr>
          <a:lstStyle/>
          <a:p>
            <a:endParaRPr lang="en-GB" sz="2800" dirty="0">
              <a:solidFill>
                <a:srgbClr val="0070C0"/>
              </a:solidFill>
              <a:latin typeface="SassoonPrimaryInfant" pitchFamily="2" charset="0"/>
              <a:cs typeface="Arial" panose="020B0604020202020204" pitchFamily="34" charset="0"/>
            </a:endParaRPr>
          </a:p>
          <a:p>
            <a:endParaRPr lang="en-GB" sz="2800" dirty="0">
              <a:solidFill>
                <a:srgbClr val="0070C0"/>
              </a:solidFill>
              <a:latin typeface="SassoonPrimaryInfant" pitchFamily="2" charset="0"/>
              <a:cs typeface="Arial" panose="020B0604020202020204" pitchFamily="34" charset="0"/>
            </a:endParaRPr>
          </a:p>
        </p:txBody>
      </p:sp>
      <p:sp>
        <p:nvSpPr>
          <p:cNvPr id="2" name="Rectangle 1">
            <a:extLst>
              <a:ext uri="{FF2B5EF4-FFF2-40B4-BE49-F238E27FC236}">
                <a16:creationId xmlns:a16="http://schemas.microsoft.com/office/drawing/2014/main" id="{BD1CF0ED-913B-532F-0ACC-211F31B2997B}"/>
              </a:ext>
            </a:extLst>
          </p:cNvPr>
          <p:cNvSpPr/>
          <p:nvPr/>
        </p:nvSpPr>
        <p:spPr>
          <a:xfrm>
            <a:off x="1699192" y="956650"/>
            <a:ext cx="10660912"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Thank you very much for your time!</a:t>
            </a:r>
          </a:p>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6" name="Rectangle 5">
            <a:extLst>
              <a:ext uri="{FF2B5EF4-FFF2-40B4-BE49-F238E27FC236}">
                <a16:creationId xmlns:a16="http://schemas.microsoft.com/office/drawing/2014/main" id="{E495C90E-7900-F757-A547-5844E3B8B10F}"/>
              </a:ext>
            </a:extLst>
          </p:cNvPr>
          <p:cNvSpPr/>
          <p:nvPr/>
        </p:nvSpPr>
        <p:spPr>
          <a:xfrm>
            <a:off x="1311640" y="1771634"/>
            <a:ext cx="10124454" cy="2585323"/>
          </a:xfrm>
          <a:prstGeom prst="rect">
            <a:avLst/>
          </a:prstGeom>
        </p:spPr>
        <p:txBody>
          <a:bodyPr wrap="square">
            <a:spAutoFit/>
          </a:bodyPr>
          <a:lstStyle/>
          <a:p>
            <a:pPr marL="182562">
              <a:defRPr/>
            </a:pPr>
            <a:r>
              <a:rPr lang="en-GB" sz="2200" dirty="0">
                <a:solidFill>
                  <a:srgbClr val="0070C0"/>
                </a:solidFill>
                <a:latin typeface="SassoonPrimaryInfant" pitchFamily="2" charset="0"/>
              </a:rPr>
              <a:t> </a:t>
            </a:r>
          </a:p>
          <a:p>
            <a:pPr marL="182562">
              <a:defRPr/>
            </a:pPr>
            <a:r>
              <a:rPr lang="en-GB" sz="2800" dirty="0">
                <a:solidFill>
                  <a:srgbClr val="0070C0"/>
                </a:solidFill>
                <a:latin typeface="SassoonPrimaryInfant" pitchFamily="2" charset="0"/>
              </a:rPr>
              <a:t>We are so proud of all the children in Greenaway for the way that they have settled into their new routines. We hope they are enjoying school just as much as we are. </a:t>
            </a:r>
          </a:p>
          <a:p>
            <a:pPr marL="182562">
              <a:defRPr/>
            </a:pPr>
            <a:endParaRPr lang="en-GB" sz="2800" dirty="0">
              <a:solidFill>
                <a:srgbClr val="0070C0"/>
              </a:solidFill>
              <a:latin typeface="SassoonPrimaryInfant" pitchFamily="2" charset="0"/>
            </a:endParaRPr>
          </a:p>
          <a:p>
            <a:pPr marL="182562">
              <a:defRPr/>
            </a:pPr>
            <a:r>
              <a:rPr lang="en-GB" sz="2800" dirty="0">
                <a:solidFill>
                  <a:srgbClr val="0070C0"/>
                </a:solidFill>
                <a:latin typeface="SassoonPrimaryInfant" pitchFamily="2" charset="0"/>
              </a:rPr>
              <a:t>Do you have any questions? </a:t>
            </a:r>
          </a:p>
        </p:txBody>
      </p:sp>
    </p:spTree>
    <p:extLst>
      <p:ext uri="{BB962C8B-B14F-4D97-AF65-F5344CB8AC3E}">
        <p14:creationId xmlns:p14="http://schemas.microsoft.com/office/powerpoint/2010/main" val="235201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680075" y="114871"/>
            <a:ext cx="10660912" cy="1015663"/>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9">
            <a:extLst>
              <a:ext uri="{FF2B5EF4-FFF2-40B4-BE49-F238E27FC236}">
                <a16:creationId xmlns:a16="http://schemas.microsoft.com/office/drawing/2014/main" id="{D0900AEC-4769-76E7-1356-769FF044951A}"/>
              </a:ext>
            </a:extLst>
          </p:cNvPr>
          <p:cNvPicPr>
            <a:picLocks noChangeAspect="1"/>
          </p:cNvPicPr>
          <p:nvPr/>
        </p:nvPicPr>
        <p:blipFill>
          <a:blip r:embed="rId3"/>
          <a:stretch>
            <a:fillRect/>
          </a:stretch>
        </p:blipFill>
        <p:spPr>
          <a:xfrm>
            <a:off x="1531088" y="858766"/>
            <a:ext cx="7777748" cy="4916536"/>
          </a:xfrm>
          <a:prstGeom prst="rect">
            <a:avLst/>
          </a:prstGeom>
        </p:spPr>
      </p:pic>
      <p:pic>
        <p:nvPicPr>
          <p:cNvPr id="16" name="Picture 15">
            <a:extLst>
              <a:ext uri="{FF2B5EF4-FFF2-40B4-BE49-F238E27FC236}">
                <a16:creationId xmlns:a16="http://schemas.microsoft.com/office/drawing/2014/main" id="{D122CF22-3C00-B1BC-728C-AE1D7C68A95E}"/>
              </a:ext>
            </a:extLst>
          </p:cNvPr>
          <p:cNvPicPr>
            <a:picLocks noChangeAspect="1"/>
          </p:cNvPicPr>
          <p:nvPr/>
        </p:nvPicPr>
        <p:blipFill>
          <a:blip r:embed="rId4"/>
          <a:stretch>
            <a:fillRect/>
          </a:stretch>
        </p:blipFill>
        <p:spPr>
          <a:xfrm>
            <a:off x="9418595" y="1505097"/>
            <a:ext cx="2484633" cy="2990762"/>
          </a:xfrm>
          <a:prstGeom prst="rect">
            <a:avLst/>
          </a:prstGeom>
        </p:spPr>
      </p:pic>
      <p:sp>
        <p:nvSpPr>
          <p:cNvPr id="3" name="Rectangle 2">
            <a:extLst>
              <a:ext uri="{FF2B5EF4-FFF2-40B4-BE49-F238E27FC236}">
                <a16:creationId xmlns:a16="http://schemas.microsoft.com/office/drawing/2014/main" id="{E5D3FEA5-D039-79D0-627D-8496F1C9AD20}"/>
              </a:ext>
            </a:extLst>
          </p:cNvPr>
          <p:cNvSpPr/>
          <p:nvPr/>
        </p:nvSpPr>
        <p:spPr>
          <a:xfrm>
            <a:off x="1800225" y="5343525"/>
            <a:ext cx="733425"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584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585148" y="-33872"/>
            <a:ext cx="10660912" cy="1015663"/>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6AF4FB27-56BF-C46B-99DA-B6F3027F3193}"/>
              </a:ext>
            </a:extLst>
          </p:cNvPr>
          <p:cNvPicPr>
            <a:picLocks noChangeAspect="1"/>
          </p:cNvPicPr>
          <p:nvPr/>
        </p:nvPicPr>
        <p:blipFill>
          <a:blip r:embed="rId3"/>
          <a:stretch>
            <a:fillRect/>
          </a:stretch>
        </p:blipFill>
        <p:spPr>
          <a:xfrm>
            <a:off x="1662310" y="662391"/>
            <a:ext cx="8549139" cy="6052734"/>
          </a:xfrm>
          <a:prstGeom prst="rect">
            <a:avLst/>
          </a:prstGeom>
        </p:spPr>
      </p:pic>
    </p:spTree>
    <p:extLst>
      <p:ext uri="{BB962C8B-B14F-4D97-AF65-F5344CB8AC3E}">
        <p14:creationId xmlns:p14="http://schemas.microsoft.com/office/powerpoint/2010/main" val="295404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A53800BA-F0C9-468B-2FBF-5C17CD79D301}"/>
              </a:ext>
            </a:extLst>
          </p:cNvPr>
          <p:cNvSpPr/>
          <p:nvPr/>
        </p:nvSpPr>
        <p:spPr>
          <a:xfrm>
            <a:off x="3295924" y="51817"/>
            <a:ext cx="10691497" cy="1323439"/>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Conceptual Variation</a:t>
            </a:r>
          </a:p>
          <a:p>
            <a:endParaRPr lang="en-GB" sz="4000" dirty="0">
              <a:solidFill>
                <a:srgbClr val="0070C0"/>
              </a:solidFill>
              <a:latin typeface="SassoonPrimaryInfant" pitchFamily="2" charset="0"/>
              <a:cs typeface="Arial" panose="020B0604020202020204" pitchFamily="34" charset="0"/>
            </a:endParaRPr>
          </a:p>
        </p:txBody>
      </p:sp>
      <p:pic>
        <p:nvPicPr>
          <p:cNvPr id="8" name="Picture 7">
            <a:extLst>
              <a:ext uri="{FF2B5EF4-FFF2-40B4-BE49-F238E27FC236}">
                <a16:creationId xmlns:a16="http://schemas.microsoft.com/office/drawing/2014/main" id="{797442A9-4EF6-25D0-BECC-FCB69211A729}"/>
              </a:ext>
            </a:extLst>
          </p:cNvPr>
          <p:cNvPicPr>
            <a:picLocks noChangeAspect="1"/>
          </p:cNvPicPr>
          <p:nvPr/>
        </p:nvPicPr>
        <p:blipFill>
          <a:blip r:embed="rId3"/>
          <a:stretch>
            <a:fillRect/>
          </a:stretch>
        </p:blipFill>
        <p:spPr>
          <a:xfrm>
            <a:off x="5755480" y="885023"/>
            <a:ext cx="3612869" cy="1981742"/>
          </a:xfrm>
          <a:prstGeom prst="rect">
            <a:avLst/>
          </a:prstGeom>
        </p:spPr>
      </p:pic>
      <p:pic>
        <p:nvPicPr>
          <p:cNvPr id="10" name="Picture 9">
            <a:extLst>
              <a:ext uri="{FF2B5EF4-FFF2-40B4-BE49-F238E27FC236}">
                <a16:creationId xmlns:a16="http://schemas.microsoft.com/office/drawing/2014/main" id="{3487078C-A520-7707-B571-17FC5DC3219E}"/>
              </a:ext>
            </a:extLst>
          </p:cNvPr>
          <p:cNvPicPr>
            <a:picLocks noChangeAspect="1"/>
          </p:cNvPicPr>
          <p:nvPr/>
        </p:nvPicPr>
        <p:blipFill>
          <a:blip r:embed="rId4"/>
          <a:stretch>
            <a:fillRect/>
          </a:stretch>
        </p:blipFill>
        <p:spPr>
          <a:xfrm>
            <a:off x="1903346" y="802241"/>
            <a:ext cx="3425395" cy="1690279"/>
          </a:xfrm>
          <a:prstGeom prst="rect">
            <a:avLst/>
          </a:prstGeom>
        </p:spPr>
      </p:pic>
      <p:pic>
        <p:nvPicPr>
          <p:cNvPr id="11" name="Picture 10">
            <a:extLst>
              <a:ext uri="{FF2B5EF4-FFF2-40B4-BE49-F238E27FC236}">
                <a16:creationId xmlns:a16="http://schemas.microsoft.com/office/drawing/2014/main" id="{880A4AF0-9B49-6028-F6A4-82CECC728DC8}"/>
              </a:ext>
            </a:extLst>
          </p:cNvPr>
          <p:cNvPicPr>
            <a:picLocks noChangeAspect="1"/>
          </p:cNvPicPr>
          <p:nvPr/>
        </p:nvPicPr>
        <p:blipFill>
          <a:blip r:embed="rId5"/>
          <a:stretch>
            <a:fillRect/>
          </a:stretch>
        </p:blipFill>
        <p:spPr>
          <a:xfrm>
            <a:off x="133880" y="4506371"/>
            <a:ext cx="2702205" cy="2214141"/>
          </a:xfrm>
          <a:prstGeom prst="rect">
            <a:avLst/>
          </a:prstGeom>
        </p:spPr>
      </p:pic>
      <p:pic>
        <p:nvPicPr>
          <p:cNvPr id="12" name="Picture 11">
            <a:extLst>
              <a:ext uri="{FF2B5EF4-FFF2-40B4-BE49-F238E27FC236}">
                <a16:creationId xmlns:a16="http://schemas.microsoft.com/office/drawing/2014/main" id="{D1886014-B7A8-9D34-9D23-E0383A9D917E}"/>
              </a:ext>
            </a:extLst>
          </p:cNvPr>
          <p:cNvPicPr>
            <a:picLocks noChangeAspect="1"/>
          </p:cNvPicPr>
          <p:nvPr/>
        </p:nvPicPr>
        <p:blipFill>
          <a:blip r:embed="rId6"/>
          <a:stretch>
            <a:fillRect/>
          </a:stretch>
        </p:blipFill>
        <p:spPr>
          <a:xfrm>
            <a:off x="3295924" y="4380787"/>
            <a:ext cx="2702205" cy="1074855"/>
          </a:xfrm>
          <a:prstGeom prst="rect">
            <a:avLst/>
          </a:prstGeom>
        </p:spPr>
      </p:pic>
      <p:pic>
        <p:nvPicPr>
          <p:cNvPr id="13" name="Picture 12">
            <a:extLst>
              <a:ext uri="{FF2B5EF4-FFF2-40B4-BE49-F238E27FC236}">
                <a16:creationId xmlns:a16="http://schemas.microsoft.com/office/drawing/2014/main" id="{D3E33344-FCFA-923D-0A6A-74F21A7D5FA3}"/>
              </a:ext>
            </a:extLst>
          </p:cNvPr>
          <p:cNvPicPr>
            <a:picLocks noChangeAspect="1"/>
          </p:cNvPicPr>
          <p:nvPr/>
        </p:nvPicPr>
        <p:blipFill>
          <a:blip r:embed="rId7"/>
          <a:stretch>
            <a:fillRect/>
          </a:stretch>
        </p:blipFill>
        <p:spPr>
          <a:xfrm>
            <a:off x="6171466" y="3068003"/>
            <a:ext cx="3291546" cy="1869598"/>
          </a:xfrm>
          <a:prstGeom prst="rect">
            <a:avLst/>
          </a:prstGeom>
        </p:spPr>
      </p:pic>
      <p:pic>
        <p:nvPicPr>
          <p:cNvPr id="14" name="Picture 13">
            <a:extLst>
              <a:ext uri="{FF2B5EF4-FFF2-40B4-BE49-F238E27FC236}">
                <a16:creationId xmlns:a16="http://schemas.microsoft.com/office/drawing/2014/main" id="{B580F6F7-11CF-C5BC-534F-DD7F58468EBC}"/>
              </a:ext>
            </a:extLst>
          </p:cNvPr>
          <p:cNvPicPr>
            <a:picLocks noChangeAspect="1"/>
          </p:cNvPicPr>
          <p:nvPr/>
        </p:nvPicPr>
        <p:blipFill>
          <a:blip r:embed="rId8"/>
          <a:stretch>
            <a:fillRect/>
          </a:stretch>
        </p:blipFill>
        <p:spPr>
          <a:xfrm>
            <a:off x="6370130" y="5038922"/>
            <a:ext cx="3585493" cy="1658769"/>
          </a:xfrm>
          <a:prstGeom prst="rect">
            <a:avLst/>
          </a:prstGeom>
        </p:spPr>
      </p:pic>
      <p:pic>
        <p:nvPicPr>
          <p:cNvPr id="15" name="Picture 14">
            <a:extLst>
              <a:ext uri="{FF2B5EF4-FFF2-40B4-BE49-F238E27FC236}">
                <a16:creationId xmlns:a16="http://schemas.microsoft.com/office/drawing/2014/main" id="{3B537E4F-BDA3-9F7F-177F-79C02B3BA786}"/>
              </a:ext>
            </a:extLst>
          </p:cNvPr>
          <p:cNvPicPr>
            <a:picLocks noChangeAspect="1"/>
          </p:cNvPicPr>
          <p:nvPr/>
        </p:nvPicPr>
        <p:blipFill>
          <a:blip r:embed="rId9"/>
          <a:stretch>
            <a:fillRect/>
          </a:stretch>
        </p:blipFill>
        <p:spPr>
          <a:xfrm>
            <a:off x="3111116" y="5578444"/>
            <a:ext cx="3071822" cy="1074855"/>
          </a:xfrm>
          <a:prstGeom prst="rect">
            <a:avLst/>
          </a:prstGeom>
        </p:spPr>
      </p:pic>
      <p:pic>
        <p:nvPicPr>
          <p:cNvPr id="16" name="Picture 15">
            <a:extLst>
              <a:ext uri="{FF2B5EF4-FFF2-40B4-BE49-F238E27FC236}">
                <a16:creationId xmlns:a16="http://schemas.microsoft.com/office/drawing/2014/main" id="{BBB6DCD7-39C3-ABAA-6FCD-16E474EE428D}"/>
              </a:ext>
            </a:extLst>
          </p:cNvPr>
          <p:cNvPicPr>
            <a:picLocks noChangeAspect="1"/>
          </p:cNvPicPr>
          <p:nvPr/>
        </p:nvPicPr>
        <p:blipFill>
          <a:blip r:embed="rId10"/>
          <a:stretch>
            <a:fillRect/>
          </a:stretch>
        </p:blipFill>
        <p:spPr>
          <a:xfrm>
            <a:off x="10170525" y="4673014"/>
            <a:ext cx="1832175" cy="1980285"/>
          </a:xfrm>
          <a:prstGeom prst="rect">
            <a:avLst/>
          </a:prstGeom>
        </p:spPr>
      </p:pic>
      <p:pic>
        <p:nvPicPr>
          <p:cNvPr id="17" name="Picture 16">
            <a:extLst>
              <a:ext uri="{FF2B5EF4-FFF2-40B4-BE49-F238E27FC236}">
                <a16:creationId xmlns:a16="http://schemas.microsoft.com/office/drawing/2014/main" id="{8A029A8D-3C48-BA6B-8FFE-4D216559EC1A}"/>
              </a:ext>
            </a:extLst>
          </p:cNvPr>
          <p:cNvPicPr>
            <a:picLocks noChangeAspect="1"/>
          </p:cNvPicPr>
          <p:nvPr/>
        </p:nvPicPr>
        <p:blipFill>
          <a:blip r:embed="rId11"/>
          <a:stretch>
            <a:fillRect/>
          </a:stretch>
        </p:blipFill>
        <p:spPr>
          <a:xfrm>
            <a:off x="2992892" y="2633873"/>
            <a:ext cx="2456708" cy="1624112"/>
          </a:xfrm>
          <a:prstGeom prst="rect">
            <a:avLst/>
          </a:prstGeom>
        </p:spPr>
      </p:pic>
      <p:pic>
        <p:nvPicPr>
          <p:cNvPr id="18" name="Picture 17">
            <a:extLst>
              <a:ext uri="{FF2B5EF4-FFF2-40B4-BE49-F238E27FC236}">
                <a16:creationId xmlns:a16="http://schemas.microsoft.com/office/drawing/2014/main" id="{70F50ECC-7511-6A8D-F03A-FCB5429DD6CF}"/>
              </a:ext>
            </a:extLst>
          </p:cNvPr>
          <p:cNvPicPr>
            <a:picLocks noChangeAspect="1"/>
          </p:cNvPicPr>
          <p:nvPr/>
        </p:nvPicPr>
        <p:blipFill>
          <a:blip r:embed="rId12"/>
          <a:stretch>
            <a:fillRect/>
          </a:stretch>
        </p:blipFill>
        <p:spPr>
          <a:xfrm>
            <a:off x="278389" y="2615322"/>
            <a:ext cx="2575958" cy="1675077"/>
          </a:xfrm>
          <a:prstGeom prst="rect">
            <a:avLst/>
          </a:prstGeom>
        </p:spPr>
      </p:pic>
      <p:pic>
        <p:nvPicPr>
          <p:cNvPr id="19" name="Picture 18">
            <a:extLst>
              <a:ext uri="{FF2B5EF4-FFF2-40B4-BE49-F238E27FC236}">
                <a16:creationId xmlns:a16="http://schemas.microsoft.com/office/drawing/2014/main" id="{CEE54FA2-01D7-70E4-256F-2BC22AA925A0}"/>
              </a:ext>
            </a:extLst>
          </p:cNvPr>
          <p:cNvPicPr>
            <a:picLocks noChangeAspect="1"/>
          </p:cNvPicPr>
          <p:nvPr/>
        </p:nvPicPr>
        <p:blipFill>
          <a:blip r:embed="rId13"/>
          <a:stretch>
            <a:fillRect/>
          </a:stretch>
        </p:blipFill>
        <p:spPr>
          <a:xfrm>
            <a:off x="9646282" y="1642743"/>
            <a:ext cx="2384128" cy="2702696"/>
          </a:xfrm>
          <a:prstGeom prst="rect">
            <a:avLst/>
          </a:prstGeom>
        </p:spPr>
      </p:pic>
    </p:spTree>
    <p:extLst>
      <p:ext uri="{BB962C8B-B14F-4D97-AF65-F5344CB8AC3E}">
        <p14:creationId xmlns:p14="http://schemas.microsoft.com/office/powerpoint/2010/main" val="4389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594673" y="13753"/>
            <a:ext cx="10660912" cy="163121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a:t>
            </a:r>
          </a:p>
          <a:p>
            <a:r>
              <a:rPr lang="en-GB" sz="4000" b="1" dirty="0">
                <a:solidFill>
                  <a:srgbClr val="0070C0"/>
                </a:solidFill>
                <a:latin typeface="SassoonPrimaryInfant" pitchFamily="2" charset="0"/>
                <a:cs typeface="Arial" panose="020B0604020202020204" pitchFamily="34" charset="0"/>
              </a:rPr>
              <a:t>Snappy Maths (Number Sense Maths)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3D0B65D5-EB56-3C61-94E3-9D52A484D126}"/>
              </a:ext>
            </a:extLst>
          </p:cNvPr>
          <p:cNvPicPr>
            <a:picLocks noChangeAspect="1"/>
          </p:cNvPicPr>
          <p:nvPr/>
        </p:nvPicPr>
        <p:blipFill>
          <a:blip r:embed="rId3"/>
          <a:stretch>
            <a:fillRect/>
          </a:stretch>
        </p:blipFill>
        <p:spPr>
          <a:xfrm>
            <a:off x="1594673" y="1393464"/>
            <a:ext cx="4030346" cy="5262995"/>
          </a:xfrm>
          <a:prstGeom prst="rect">
            <a:avLst/>
          </a:prstGeom>
        </p:spPr>
      </p:pic>
      <p:pic>
        <p:nvPicPr>
          <p:cNvPr id="10" name="Picture 9">
            <a:extLst>
              <a:ext uri="{FF2B5EF4-FFF2-40B4-BE49-F238E27FC236}">
                <a16:creationId xmlns:a16="http://schemas.microsoft.com/office/drawing/2014/main" id="{005757C9-1A4D-2A02-EF1A-49918859BC62}"/>
              </a:ext>
            </a:extLst>
          </p:cNvPr>
          <p:cNvPicPr>
            <a:picLocks noChangeAspect="1"/>
          </p:cNvPicPr>
          <p:nvPr/>
        </p:nvPicPr>
        <p:blipFill>
          <a:blip r:embed="rId4"/>
          <a:stretch>
            <a:fillRect/>
          </a:stretch>
        </p:blipFill>
        <p:spPr>
          <a:xfrm>
            <a:off x="6003959" y="1393464"/>
            <a:ext cx="4121115" cy="5323996"/>
          </a:xfrm>
          <a:prstGeom prst="rect">
            <a:avLst/>
          </a:prstGeom>
        </p:spPr>
      </p:pic>
    </p:spTree>
    <p:extLst>
      <p:ext uri="{BB962C8B-B14F-4D97-AF65-F5344CB8AC3E}">
        <p14:creationId xmlns:p14="http://schemas.microsoft.com/office/powerpoint/2010/main" val="41037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594673" y="13753"/>
            <a:ext cx="10660912" cy="163121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a:t>
            </a:r>
          </a:p>
          <a:p>
            <a:r>
              <a:rPr lang="en-GB" sz="4000" b="1" dirty="0">
                <a:solidFill>
                  <a:srgbClr val="0070C0"/>
                </a:solidFill>
                <a:latin typeface="SassoonPrimaryInfant" pitchFamily="2" charset="0"/>
                <a:cs typeface="Arial" panose="020B0604020202020204" pitchFamily="34" charset="0"/>
              </a:rPr>
              <a:t>Snappy Maths (Number Sense Maths)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7">
            <a:extLst>
              <a:ext uri="{FF2B5EF4-FFF2-40B4-BE49-F238E27FC236}">
                <a16:creationId xmlns:a16="http://schemas.microsoft.com/office/drawing/2014/main" id="{495A59CF-8E41-5BE1-1C9E-A5EC5D7FCE03}"/>
              </a:ext>
            </a:extLst>
          </p:cNvPr>
          <p:cNvPicPr>
            <a:picLocks noChangeAspect="1"/>
          </p:cNvPicPr>
          <p:nvPr/>
        </p:nvPicPr>
        <p:blipFill>
          <a:blip r:embed="rId3"/>
          <a:stretch>
            <a:fillRect/>
          </a:stretch>
        </p:blipFill>
        <p:spPr>
          <a:xfrm>
            <a:off x="3605223" y="1257300"/>
            <a:ext cx="4291001" cy="5546740"/>
          </a:xfrm>
          <a:prstGeom prst="rect">
            <a:avLst/>
          </a:prstGeom>
        </p:spPr>
      </p:pic>
    </p:spTree>
    <p:extLst>
      <p:ext uri="{BB962C8B-B14F-4D97-AF65-F5344CB8AC3E}">
        <p14:creationId xmlns:p14="http://schemas.microsoft.com/office/powerpoint/2010/main" val="301726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05C12-C012-4393-BE0A-C3E87A971870}"/>
              </a:ext>
            </a:extLst>
          </p:cNvPr>
          <p:cNvSpPr/>
          <p:nvPr/>
        </p:nvSpPr>
        <p:spPr>
          <a:xfrm>
            <a:off x="761762" y="28353"/>
            <a:ext cx="10660912" cy="707886"/>
          </a:xfrm>
          <a:prstGeom prst="rect">
            <a:avLst/>
          </a:prstGeom>
        </p:spPr>
        <p:txBody>
          <a:bodyPr wrap="square">
            <a:spAutoFit/>
          </a:bodyPr>
          <a:lstStyle/>
          <a:p>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sp>
        <p:nvSpPr>
          <p:cNvPr id="7" name="TextBox 6">
            <a:extLst>
              <a:ext uri="{FF2B5EF4-FFF2-40B4-BE49-F238E27FC236}">
                <a16:creationId xmlns:a16="http://schemas.microsoft.com/office/drawing/2014/main" id="{DCD33621-9978-46D9-BF90-20E96AA75B3B}"/>
              </a:ext>
            </a:extLst>
          </p:cNvPr>
          <p:cNvSpPr txBox="1"/>
          <p:nvPr/>
        </p:nvSpPr>
        <p:spPr>
          <a:xfrm>
            <a:off x="701592" y="858766"/>
            <a:ext cx="10880808" cy="646331"/>
          </a:xfrm>
          <a:prstGeom prst="rect">
            <a:avLst/>
          </a:prstGeom>
          <a:noFill/>
        </p:spPr>
        <p:txBody>
          <a:bodyPr wrap="square" rtlCol="0">
            <a:spAutoFit/>
          </a:bodyPr>
          <a:lstStyle/>
          <a:p>
            <a:endParaRPr lang="en-US" dirty="0"/>
          </a:p>
          <a:p>
            <a:r>
              <a:rPr lang="en-US" dirty="0"/>
              <a:t> </a:t>
            </a:r>
          </a:p>
        </p:txBody>
      </p:sp>
      <p:sp>
        <p:nvSpPr>
          <p:cNvPr id="2" name="Rectangle 1">
            <a:extLst>
              <a:ext uri="{FF2B5EF4-FFF2-40B4-BE49-F238E27FC236}">
                <a16:creationId xmlns:a16="http://schemas.microsoft.com/office/drawing/2014/main" id="{F366D2E2-8044-E20A-7666-6532D690839C}"/>
              </a:ext>
            </a:extLst>
          </p:cNvPr>
          <p:cNvSpPr/>
          <p:nvPr/>
        </p:nvSpPr>
        <p:spPr>
          <a:xfrm>
            <a:off x="1594673" y="13753"/>
            <a:ext cx="10660912" cy="1631216"/>
          </a:xfrm>
          <a:prstGeom prst="rect">
            <a:avLst/>
          </a:prstGeom>
        </p:spPr>
        <p:txBody>
          <a:bodyPr wrap="square">
            <a:spAutoFit/>
          </a:bodyPr>
          <a:lstStyle/>
          <a:p>
            <a:r>
              <a:rPr lang="en-GB" sz="4000" b="1" dirty="0">
                <a:solidFill>
                  <a:srgbClr val="0070C0"/>
                </a:solidFill>
                <a:latin typeface="SassoonPrimaryInfant" pitchFamily="2" charset="0"/>
                <a:cs typeface="Arial" panose="020B0604020202020204" pitchFamily="34" charset="0"/>
              </a:rPr>
              <a:t>What does maths look like in Year 2?</a:t>
            </a:r>
          </a:p>
          <a:p>
            <a:r>
              <a:rPr lang="en-GB" sz="4000" b="1" dirty="0">
                <a:solidFill>
                  <a:srgbClr val="0070C0"/>
                </a:solidFill>
                <a:latin typeface="SassoonPrimaryInfant" pitchFamily="2" charset="0"/>
                <a:cs typeface="Arial" panose="020B0604020202020204" pitchFamily="34" charset="0"/>
              </a:rPr>
              <a:t>Snappy Maths (Number Sense Maths)  </a:t>
            </a:r>
            <a:endParaRPr lang="en-GB" sz="2000" dirty="0">
              <a:solidFill>
                <a:srgbClr val="0070C0"/>
              </a:solidFill>
              <a:latin typeface="SassoonPrimaryInfant" pitchFamily="2" charset="0"/>
              <a:cs typeface="Arial" panose="020B0604020202020204" pitchFamily="34" charset="0"/>
            </a:endParaRPr>
          </a:p>
          <a:p>
            <a:endParaRPr lang="en-GB" sz="2000" dirty="0">
              <a:solidFill>
                <a:srgbClr val="0070C0"/>
              </a:solidFill>
              <a:latin typeface="SassoonPrimaryInfant" pitchFamily="2" charset="0"/>
              <a:cs typeface="Arial" panose="020B0604020202020204" pitchFamily="34" charset="0"/>
            </a:endParaRPr>
          </a:p>
        </p:txBody>
      </p:sp>
      <p:pic>
        <p:nvPicPr>
          <p:cNvPr id="4" name="Picture 3" descr="logo email">
            <a:extLst>
              <a:ext uri="{FF2B5EF4-FFF2-40B4-BE49-F238E27FC236}">
                <a16:creationId xmlns:a16="http://schemas.microsoft.com/office/drawing/2014/main" id="{5904E9A8-7F1A-19D4-D592-DE78AA44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527913" cy="1773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65A25A19-5D84-3BA8-4DAC-FBE6FF64C175}"/>
              </a:ext>
            </a:extLst>
          </p:cNvPr>
          <p:cNvPicPr>
            <a:picLocks noChangeAspect="1"/>
          </p:cNvPicPr>
          <p:nvPr/>
        </p:nvPicPr>
        <p:blipFill>
          <a:blip r:embed="rId3"/>
          <a:stretch>
            <a:fillRect/>
          </a:stretch>
        </p:blipFill>
        <p:spPr>
          <a:xfrm>
            <a:off x="2629190" y="4497372"/>
            <a:ext cx="6000460" cy="2147844"/>
          </a:xfrm>
          <a:prstGeom prst="rect">
            <a:avLst/>
          </a:prstGeom>
        </p:spPr>
      </p:pic>
      <p:pic>
        <p:nvPicPr>
          <p:cNvPr id="10" name="Picture 9">
            <a:extLst>
              <a:ext uri="{FF2B5EF4-FFF2-40B4-BE49-F238E27FC236}">
                <a16:creationId xmlns:a16="http://schemas.microsoft.com/office/drawing/2014/main" id="{6BD5E3E4-5721-C671-E64B-39EF77E815A0}"/>
              </a:ext>
            </a:extLst>
          </p:cNvPr>
          <p:cNvPicPr>
            <a:picLocks noChangeAspect="1"/>
          </p:cNvPicPr>
          <p:nvPr/>
        </p:nvPicPr>
        <p:blipFill>
          <a:blip r:embed="rId4"/>
          <a:stretch>
            <a:fillRect/>
          </a:stretch>
        </p:blipFill>
        <p:spPr>
          <a:xfrm>
            <a:off x="1734205" y="1324805"/>
            <a:ext cx="8791809" cy="3137469"/>
          </a:xfrm>
          <a:prstGeom prst="rect">
            <a:avLst/>
          </a:prstGeom>
        </p:spPr>
      </p:pic>
    </p:spTree>
    <p:extLst>
      <p:ext uri="{BB962C8B-B14F-4D97-AF65-F5344CB8AC3E}">
        <p14:creationId xmlns:p14="http://schemas.microsoft.com/office/powerpoint/2010/main" val="34663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1200</TotalTime>
  <Words>842</Words>
  <Application>Microsoft Office PowerPoint</Application>
  <PresentationFormat>Widescreen</PresentationFormat>
  <Paragraphs>166</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SassoonPrimaryInfant</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Rodwell</dc:creator>
  <cp:lastModifiedBy>Louisa Cudmore</cp:lastModifiedBy>
  <cp:revision>29</cp:revision>
  <dcterms:created xsi:type="dcterms:W3CDTF">2019-06-24T08:34:55Z</dcterms:created>
  <dcterms:modified xsi:type="dcterms:W3CDTF">2022-09-29T11:23:50Z</dcterms:modified>
</cp:coreProperties>
</file>